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4">
  <p:sldMasterIdLst>
    <p:sldMasterId id="2147483648" r:id="rId1"/>
  </p:sldMasterIdLst>
  <p:notesMasterIdLst>
    <p:notesMasterId r:id="rId37"/>
  </p:notesMasterIdLst>
  <p:handoutMasterIdLst>
    <p:handoutMasterId r:id="rId38"/>
  </p:handoutMasterIdLst>
  <p:sldIdLst>
    <p:sldId id="667" r:id="rId2"/>
    <p:sldId id="656" r:id="rId3"/>
    <p:sldId id="711" r:id="rId4"/>
    <p:sldId id="758" r:id="rId5"/>
    <p:sldId id="714" r:id="rId6"/>
    <p:sldId id="715" r:id="rId7"/>
    <p:sldId id="716" r:id="rId8"/>
    <p:sldId id="717" r:id="rId9"/>
    <p:sldId id="733" r:id="rId10"/>
    <p:sldId id="734" r:id="rId11"/>
    <p:sldId id="735" r:id="rId12"/>
    <p:sldId id="757" r:id="rId13"/>
    <p:sldId id="719" r:id="rId14"/>
    <p:sldId id="720" r:id="rId15"/>
    <p:sldId id="742" r:id="rId16"/>
    <p:sldId id="747" r:id="rId17"/>
    <p:sldId id="746" r:id="rId18"/>
    <p:sldId id="745" r:id="rId19"/>
    <p:sldId id="754" r:id="rId20"/>
    <p:sldId id="753" r:id="rId21"/>
    <p:sldId id="755" r:id="rId22"/>
    <p:sldId id="752" r:id="rId23"/>
    <p:sldId id="751" r:id="rId24"/>
    <p:sldId id="756" r:id="rId25"/>
    <p:sldId id="750" r:id="rId26"/>
    <p:sldId id="749" r:id="rId27"/>
    <p:sldId id="748" r:id="rId28"/>
    <p:sldId id="722" r:id="rId29"/>
    <p:sldId id="723" r:id="rId30"/>
    <p:sldId id="724" r:id="rId31"/>
    <p:sldId id="725" r:id="rId32"/>
    <p:sldId id="726" r:id="rId33"/>
    <p:sldId id="727" r:id="rId34"/>
    <p:sldId id="728" r:id="rId35"/>
    <p:sldId id="666" r:id="rId36"/>
  </p:sldIdLst>
  <p:sldSz cx="9144000" cy="6858000" type="screen4x3"/>
  <p:notesSz cx="6743700" cy="9875838"/>
  <p:defaultTextStyle>
    <a:defPPr>
      <a:defRPr lang="ko-KR"/>
    </a:defPPr>
    <a:lvl1pPr algn="ctr" rtl="0" eaLnBrk="0" fontAlgn="base" hangingPunct="0">
      <a:lnSpc>
        <a:spcPct val="95000"/>
      </a:lnSpc>
      <a:spcBef>
        <a:spcPct val="0"/>
      </a:spcBef>
      <a:spcAft>
        <a:spcPct val="0"/>
      </a:spcAft>
      <a:defRPr kumimoji="1" sz="800" kern="1200">
        <a:solidFill>
          <a:schemeClr val="tx1"/>
        </a:solidFill>
        <a:latin typeface="돋움" pitchFamily="50" charset="-127"/>
        <a:ea typeface="돋움" pitchFamily="50" charset="-127"/>
        <a:cs typeface="+mn-cs"/>
      </a:defRPr>
    </a:lvl1pPr>
    <a:lvl2pPr marL="457200" algn="ctr" rtl="0" eaLnBrk="0" fontAlgn="base" hangingPunct="0">
      <a:lnSpc>
        <a:spcPct val="95000"/>
      </a:lnSpc>
      <a:spcBef>
        <a:spcPct val="0"/>
      </a:spcBef>
      <a:spcAft>
        <a:spcPct val="0"/>
      </a:spcAft>
      <a:defRPr kumimoji="1" sz="800" kern="1200">
        <a:solidFill>
          <a:schemeClr val="tx1"/>
        </a:solidFill>
        <a:latin typeface="돋움" pitchFamily="50" charset="-127"/>
        <a:ea typeface="돋움" pitchFamily="50" charset="-127"/>
        <a:cs typeface="+mn-cs"/>
      </a:defRPr>
    </a:lvl2pPr>
    <a:lvl3pPr marL="914400" algn="ctr" rtl="0" eaLnBrk="0" fontAlgn="base" hangingPunct="0">
      <a:lnSpc>
        <a:spcPct val="95000"/>
      </a:lnSpc>
      <a:spcBef>
        <a:spcPct val="0"/>
      </a:spcBef>
      <a:spcAft>
        <a:spcPct val="0"/>
      </a:spcAft>
      <a:defRPr kumimoji="1" sz="800" kern="1200">
        <a:solidFill>
          <a:schemeClr val="tx1"/>
        </a:solidFill>
        <a:latin typeface="돋움" pitchFamily="50" charset="-127"/>
        <a:ea typeface="돋움" pitchFamily="50" charset="-127"/>
        <a:cs typeface="+mn-cs"/>
      </a:defRPr>
    </a:lvl3pPr>
    <a:lvl4pPr marL="1371600" algn="ctr" rtl="0" eaLnBrk="0" fontAlgn="base" hangingPunct="0">
      <a:lnSpc>
        <a:spcPct val="95000"/>
      </a:lnSpc>
      <a:spcBef>
        <a:spcPct val="0"/>
      </a:spcBef>
      <a:spcAft>
        <a:spcPct val="0"/>
      </a:spcAft>
      <a:defRPr kumimoji="1" sz="800" kern="1200">
        <a:solidFill>
          <a:schemeClr val="tx1"/>
        </a:solidFill>
        <a:latin typeface="돋움" pitchFamily="50" charset="-127"/>
        <a:ea typeface="돋움" pitchFamily="50" charset="-127"/>
        <a:cs typeface="+mn-cs"/>
      </a:defRPr>
    </a:lvl4pPr>
    <a:lvl5pPr marL="1828800" algn="ctr" rtl="0" eaLnBrk="0" fontAlgn="base" hangingPunct="0">
      <a:lnSpc>
        <a:spcPct val="95000"/>
      </a:lnSpc>
      <a:spcBef>
        <a:spcPct val="0"/>
      </a:spcBef>
      <a:spcAft>
        <a:spcPct val="0"/>
      </a:spcAft>
      <a:defRPr kumimoji="1" sz="800" kern="1200">
        <a:solidFill>
          <a:schemeClr val="tx1"/>
        </a:solidFill>
        <a:latin typeface="돋움" pitchFamily="50" charset="-127"/>
        <a:ea typeface="돋움" pitchFamily="50" charset="-127"/>
        <a:cs typeface="+mn-cs"/>
      </a:defRPr>
    </a:lvl5pPr>
    <a:lvl6pPr marL="2286000" algn="l" defTabSz="914400" rtl="0" eaLnBrk="1" latinLnBrk="1" hangingPunct="1">
      <a:defRPr kumimoji="1" sz="800" kern="1200">
        <a:solidFill>
          <a:schemeClr val="tx1"/>
        </a:solidFill>
        <a:latin typeface="돋움" pitchFamily="50" charset="-127"/>
        <a:ea typeface="돋움" pitchFamily="50" charset="-127"/>
        <a:cs typeface="+mn-cs"/>
      </a:defRPr>
    </a:lvl6pPr>
    <a:lvl7pPr marL="2743200" algn="l" defTabSz="914400" rtl="0" eaLnBrk="1" latinLnBrk="1" hangingPunct="1">
      <a:defRPr kumimoji="1" sz="800" kern="1200">
        <a:solidFill>
          <a:schemeClr val="tx1"/>
        </a:solidFill>
        <a:latin typeface="돋움" pitchFamily="50" charset="-127"/>
        <a:ea typeface="돋움" pitchFamily="50" charset="-127"/>
        <a:cs typeface="+mn-cs"/>
      </a:defRPr>
    </a:lvl7pPr>
    <a:lvl8pPr marL="3200400" algn="l" defTabSz="914400" rtl="0" eaLnBrk="1" latinLnBrk="1" hangingPunct="1">
      <a:defRPr kumimoji="1" sz="800" kern="1200">
        <a:solidFill>
          <a:schemeClr val="tx1"/>
        </a:solidFill>
        <a:latin typeface="돋움" pitchFamily="50" charset="-127"/>
        <a:ea typeface="돋움" pitchFamily="50" charset="-127"/>
        <a:cs typeface="+mn-cs"/>
      </a:defRPr>
    </a:lvl8pPr>
    <a:lvl9pPr marL="3657600" algn="l" defTabSz="914400" rtl="0" eaLnBrk="1" latinLnBrk="1" hangingPunct="1">
      <a:defRPr kumimoji="1" sz="800" kern="1200">
        <a:solidFill>
          <a:schemeClr val="tx1"/>
        </a:solidFill>
        <a:latin typeface="돋움" pitchFamily="50" charset="-127"/>
        <a:ea typeface="돋움" pitchFamily="50" charset="-127"/>
        <a:cs typeface="+mn-cs"/>
      </a:defRPr>
    </a:lvl9pPr>
  </p:defaultTextStyle>
  <p:extLst>
    <p:ext uri="{EFAFB233-063F-42B5-8137-9DF3F51BA10A}">
      <p15:sldGuideLst xmlns:p15="http://schemas.microsoft.com/office/powerpoint/2012/main" xmlns="">
        <p15:guide id="1" orient="horz" pos="799">
          <p15:clr>
            <a:srgbClr val="A4A3A4"/>
          </p15:clr>
        </p15:guide>
        <p15:guide id="2" orient="horz" pos="4020">
          <p15:clr>
            <a:srgbClr val="A4A3A4"/>
          </p15:clr>
        </p15:guide>
        <p15:guide id="3" orient="horz" pos="1344">
          <p15:clr>
            <a:srgbClr val="A4A3A4"/>
          </p15:clr>
        </p15:guide>
        <p15:guide id="4" pos="2880">
          <p15:clr>
            <a:srgbClr val="A4A3A4"/>
          </p15:clr>
        </p15:guide>
        <p15:guide id="5" pos="204">
          <p15:clr>
            <a:srgbClr val="A4A3A4"/>
          </p15:clr>
        </p15:guide>
        <p15:guide id="6" pos="5556">
          <p15:clr>
            <a:srgbClr val="A4A3A4"/>
          </p15:clr>
        </p15:guide>
        <p15:guide id="7" pos="340">
          <p15:clr>
            <a:srgbClr val="A4A3A4"/>
          </p15:clr>
        </p15:guide>
        <p15:guide id="8" pos="54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99FF"/>
    <a:srgbClr val="333399"/>
    <a:srgbClr val="FFFF00"/>
    <a:srgbClr val="C0C0C0"/>
    <a:srgbClr val="FFFFCC"/>
    <a:srgbClr val="FF33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99894" autoAdjust="0"/>
  </p:normalViewPr>
  <p:slideViewPr>
    <p:cSldViewPr>
      <p:cViewPr varScale="1">
        <p:scale>
          <a:sx n="109" d="100"/>
          <a:sy n="109" d="100"/>
        </p:scale>
        <p:origin x="-228" y="-90"/>
      </p:cViewPr>
      <p:guideLst>
        <p:guide orient="horz" pos="799"/>
        <p:guide orient="horz" pos="4020"/>
        <p:guide orient="horz" pos="1344"/>
        <p:guide pos="2880"/>
        <p:guide pos="204"/>
        <p:guide pos="5556"/>
        <p:guide pos="340"/>
        <p:guide pos="542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32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0516" tIns="45258" rIns="90516" bIns="45258" numCol="1" anchor="t" anchorCtr="0" compatLnSpc="1">
            <a:prstTxWarp prst="textNoShape">
              <a:avLst/>
            </a:prstTxWarp>
          </a:bodyPr>
          <a:lstStyle>
            <a:lvl1pPr algn="l" defTabSz="904875" latinLnBrk="1">
              <a:lnSpc>
                <a:spcPct val="100000"/>
              </a:lnSpc>
              <a:defRPr sz="1200">
                <a:solidFill>
                  <a:schemeClr val="tx2"/>
                </a:solidFill>
                <a:latin typeface="굴림체" pitchFamily="49" charset="-127"/>
                <a:ea typeface="굴림체" pitchFamily="49" charset="-127"/>
              </a:defRPr>
            </a:lvl1pPr>
          </a:lstStyle>
          <a:p>
            <a:pPr>
              <a:defRPr/>
            </a:pPr>
            <a:endParaRPr lang="en-US" altLang="ko-KR"/>
          </a:p>
        </p:txBody>
      </p:sp>
      <p:sp>
        <p:nvSpPr>
          <p:cNvPr id="116739"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0516" tIns="45258" rIns="90516" bIns="45258" numCol="1" anchor="t" anchorCtr="0" compatLnSpc="1">
            <a:prstTxWarp prst="textNoShape">
              <a:avLst/>
            </a:prstTxWarp>
          </a:bodyPr>
          <a:lstStyle>
            <a:lvl1pPr algn="r" defTabSz="904875" latinLnBrk="1">
              <a:lnSpc>
                <a:spcPct val="100000"/>
              </a:lnSpc>
              <a:defRPr sz="1200">
                <a:solidFill>
                  <a:schemeClr val="tx2"/>
                </a:solidFill>
                <a:latin typeface="굴림체" pitchFamily="49" charset="-127"/>
                <a:ea typeface="굴림체" pitchFamily="49" charset="-127"/>
              </a:defRPr>
            </a:lvl1pPr>
          </a:lstStyle>
          <a:p>
            <a:pPr>
              <a:defRPr/>
            </a:pPr>
            <a:fld id="{B6AE3D4F-E8D5-4B15-BE47-73A83DD15CC8}" type="datetimeFigureOut">
              <a:rPr lang="ko-KR" altLang="en-US"/>
              <a:pPr>
                <a:defRPr/>
              </a:pPr>
              <a:t>2017-03-17</a:t>
            </a:fld>
            <a:endParaRPr lang="en-US" altLang="ko-KR"/>
          </a:p>
        </p:txBody>
      </p:sp>
      <p:sp>
        <p:nvSpPr>
          <p:cNvPr id="116740"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0516" tIns="45258" rIns="90516" bIns="45258" numCol="1" anchor="b" anchorCtr="0" compatLnSpc="1">
            <a:prstTxWarp prst="textNoShape">
              <a:avLst/>
            </a:prstTxWarp>
          </a:bodyPr>
          <a:lstStyle>
            <a:lvl1pPr algn="l" defTabSz="904875" latinLnBrk="1">
              <a:lnSpc>
                <a:spcPct val="100000"/>
              </a:lnSpc>
              <a:defRPr sz="1200">
                <a:solidFill>
                  <a:schemeClr val="tx2"/>
                </a:solidFill>
                <a:latin typeface="굴림체" pitchFamily="49" charset="-127"/>
                <a:ea typeface="굴림체" pitchFamily="49" charset="-127"/>
              </a:defRPr>
            </a:lvl1pPr>
          </a:lstStyle>
          <a:p>
            <a:pPr>
              <a:defRPr/>
            </a:pPr>
            <a:endParaRPr lang="en-US" altLang="ko-KR"/>
          </a:p>
        </p:txBody>
      </p:sp>
      <p:sp>
        <p:nvSpPr>
          <p:cNvPr id="116741"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0516" tIns="45258" rIns="90516" bIns="45258" numCol="1" anchor="b" anchorCtr="0" compatLnSpc="1">
            <a:prstTxWarp prst="textNoShape">
              <a:avLst/>
            </a:prstTxWarp>
          </a:bodyPr>
          <a:lstStyle>
            <a:lvl1pPr algn="r" defTabSz="904875" latinLnBrk="1">
              <a:lnSpc>
                <a:spcPct val="100000"/>
              </a:lnSpc>
              <a:defRPr sz="1200">
                <a:solidFill>
                  <a:schemeClr val="tx2"/>
                </a:solidFill>
                <a:latin typeface="굴림체" pitchFamily="49" charset="-127"/>
                <a:ea typeface="굴림체" pitchFamily="49" charset="-127"/>
              </a:defRPr>
            </a:lvl1pPr>
          </a:lstStyle>
          <a:p>
            <a:pPr>
              <a:defRPr/>
            </a:pPr>
            <a:fld id="{E1E73C6B-3CB6-44E8-B390-316C8725F496}" type="slidenum">
              <a:rPr lang="ko-KR" altLang="en-US"/>
              <a:pPr>
                <a:defRPr/>
              </a:pPr>
              <a:t>‹#›</a:t>
            </a:fld>
            <a:endParaRPr lang="en-US" altLang="ko-KR"/>
          </a:p>
        </p:txBody>
      </p:sp>
    </p:spTree>
    <p:extLst>
      <p:ext uri="{BB962C8B-B14F-4D97-AF65-F5344CB8AC3E}">
        <p14:creationId xmlns:p14="http://schemas.microsoft.com/office/powerpoint/2010/main" val="2368131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22588" cy="493713"/>
          </a:xfrm>
          <a:prstGeom prst="rect">
            <a:avLst/>
          </a:prstGeom>
          <a:noFill/>
          <a:ln w="9525">
            <a:noFill/>
            <a:miter lim="800000"/>
            <a:headEnd/>
            <a:tailEnd/>
          </a:ln>
        </p:spPr>
        <p:txBody>
          <a:bodyPr vert="horz" wrap="square" lIns="94961" tIns="47481" rIns="94961" bIns="47481" numCol="1" anchor="t" anchorCtr="0" compatLnSpc="1">
            <a:prstTxWarp prst="textNoShape">
              <a:avLst/>
            </a:prstTxWarp>
          </a:bodyPr>
          <a:lstStyle>
            <a:lvl1pPr algn="l" defTabSz="949325" eaLnBrk="1" latinLnBrk="1" hangingPunct="1">
              <a:lnSpc>
                <a:spcPct val="100000"/>
              </a:lnSpc>
              <a:defRPr sz="1300">
                <a:latin typeface="굴림" pitchFamily="50" charset="-127"/>
                <a:ea typeface="굴림" pitchFamily="50" charset="-127"/>
              </a:defRPr>
            </a:lvl1pPr>
          </a:lstStyle>
          <a:p>
            <a:pPr>
              <a:defRPr/>
            </a:pPr>
            <a:endParaRPr lang="en-US" altLang="ko-KR"/>
          </a:p>
        </p:txBody>
      </p:sp>
      <p:sp>
        <p:nvSpPr>
          <p:cNvPr id="68611" name="Rectangle 3"/>
          <p:cNvSpPr>
            <a:spLocks noGrp="1" noChangeArrowheads="1"/>
          </p:cNvSpPr>
          <p:nvPr>
            <p:ph type="dt" idx="1"/>
          </p:nvPr>
        </p:nvSpPr>
        <p:spPr bwMode="auto">
          <a:xfrm>
            <a:off x="3819525" y="0"/>
            <a:ext cx="2922588" cy="493713"/>
          </a:xfrm>
          <a:prstGeom prst="rect">
            <a:avLst/>
          </a:prstGeom>
          <a:noFill/>
          <a:ln w="9525">
            <a:noFill/>
            <a:miter lim="800000"/>
            <a:headEnd/>
            <a:tailEnd/>
          </a:ln>
        </p:spPr>
        <p:txBody>
          <a:bodyPr vert="horz" wrap="square" lIns="94961" tIns="47481" rIns="94961" bIns="47481" numCol="1" anchor="t" anchorCtr="0" compatLnSpc="1">
            <a:prstTxWarp prst="textNoShape">
              <a:avLst/>
            </a:prstTxWarp>
          </a:bodyPr>
          <a:lstStyle>
            <a:lvl1pPr algn="r" defTabSz="949325" eaLnBrk="1" latinLnBrk="1" hangingPunct="1">
              <a:lnSpc>
                <a:spcPct val="100000"/>
              </a:lnSpc>
              <a:defRPr sz="1300">
                <a:latin typeface="굴림" pitchFamily="50" charset="-127"/>
                <a:ea typeface="굴림" pitchFamily="50" charset="-127"/>
              </a:defRPr>
            </a:lvl1pPr>
          </a:lstStyle>
          <a:p>
            <a:pPr>
              <a:defRPr/>
            </a:pPr>
            <a:endParaRPr lang="en-US" altLang="ko-KR"/>
          </a:p>
        </p:txBody>
      </p:sp>
      <p:sp>
        <p:nvSpPr>
          <p:cNvPr id="7172" name="Rectangle 4"/>
          <p:cNvSpPr>
            <a:spLocks noGrp="1" noRot="1" noChangeAspect="1" noChangeArrowheads="1" noTextEdit="1"/>
          </p:cNvSpPr>
          <p:nvPr>
            <p:ph type="sldImg" idx="2"/>
          </p:nvPr>
        </p:nvSpPr>
        <p:spPr bwMode="auto">
          <a:xfrm>
            <a:off x="903288" y="741363"/>
            <a:ext cx="4938712" cy="3703637"/>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p:spPr>
        <p:txBody>
          <a:bodyPr vert="horz" wrap="square" lIns="94961" tIns="47481" rIns="94961" bIns="47481"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68614"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p:spPr>
        <p:txBody>
          <a:bodyPr vert="horz" wrap="square" lIns="94961" tIns="47481" rIns="94961" bIns="47481" numCol="1" anchor="b" anchorCtr="0" compatLnSpc="1">
            <a:prstTxWarp prst="textNoShape">
              <a:avLst/>
            </a:prstTxWarp>
          </a:bodyPr>
          <a:lstStyle>
            <a:lvl1pPr algn="l" defTabSz="949325" eaLnBrk="1" latinLnBrk="1" hangingPunct="1">
              <a:lnSpc>
                <a:spcPct val="100000"/>
              </a:lnSpc>
              <a:defRPr sz="1300">
                <a:latin typeface="굴림" pitchFamily="50" charset="-127"/>
                <a:ea typeface="굴림" pitchFamily="50" charset="-127"/>
              </a:defRPr>
            </a:lvl1pPr>
          </a:lstStyle>
          <a:p>
            <a:pPr>
              <a:defRPr/>
            </a:pPr>
            <a:endParaRPr lang="en-US" altLang="ko-KR"/>
          </a:p>
        </p:txBody>
      </p:sp>
      <p:sp>
        <p:nvSpPr>
          <p:cNvPr id="68615"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p:spPr>
        <p:txBody>
          <a:bodyPr vert="horz" wrap="square" lIns="94961" tIns="47481" rIns="94961" bIns="47481" numCol="1" anchor="b" anchorCtr="0" compatLnSpc="1">
            <a:prstTxWarp prst="textNoShape">
              <a:avLst/>
            </a:prstTxWarp>
          </a:bodyPr>
          <a:lstStyle>
            <a:lvl1pPr algn="r" defTabSz="949325" eaLnBrk="1" latinLnBrk="1" hangingPunct="1">
              <a:lnSpc>
                <a:spcPct val="100000"/>
              </a:lnSpc>
              <a:defRPr sz="1300">
                <a:latin typeface="굴림" pitchFamily="50" charset="-127"/>
                <a:ea typeface="굴림" pitchFamily="50" charset="-127"/>
              </a:defRPr>
            </a:lvl1pPr>
          </a:lstStyle>
          <a:p>
            <a:pPr>
              <a:defRPr/>
            </a:pPr>
            <a:fld id="{E296DCDF-8AF7-4F04-A267-2E312D63D9EE}" type="slidenum">
              <a:rPr lang="en-US" altLang="ko-KR"/>
              <a:pPr>
                <a:defRPr/>
              </a:pPr>
              <a:t>‹#›</a:t>
            </a:fld>
            <a:endParaRPr lang="en-US" altLang="ko-KR"/>
          </a:p>
        </p:txBody>
      </p:sp>
    </p:spTree>
    <p:extLst>
      <p:ext uri="{BB962C8B-B14F-4D97-AF65-F5344CB8AC3E}">
        <p14:creationId xmlns:p14="http://schemas.microsoft.com/office/powerpoint/2010/main" val="3831099584"/>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내용">
    <p:spTree>
      <p:nvGrpSpPr>
        <p:cNvPr id="1" name=""/>
        <p:cNvGrpSpPr/>
        <p:nvPr/>
      </p:nvGrpSpPr>
      <p:grpSpPr>
        <a:xfrm>
          <a:off x="0" y="0"/>
          <a:ext cx="0" cy="0"/>
          <a:chOff x="0" y="0"/>
          <a:chExt cx="0" cy="0"/>
        </a:xfrm>
      </p:grpSpPr>
      <p:sp>
        <p:nvSpPr>
          <p:cNvPr id="2" name="내용 개체 틀 1"/>
          <p:cNvSpPr>
            <a:spLocks noGrp="1"/>
          </p:cNvSpPr>
          <p:nvPr>
            <p:ph/>
          </p:nvPr>
        </p:nvSpPr>
        <p:spPr>
          <a:xfrm>
            <a:off x="457200" y="274638"/>
            <a:ext cx="8229600" cy="5851525"/>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457200" y="1600200"/>
            <a:ext cx="8229600" cy="4525963"/>
          </a:xfrm>
          <a:prstGeom prst="rect">
            <a:avLst/>
          </a:prstGeom>
        </p:spPr>
        <p:txBody>
          <a:bodyPr/>
          <a:lstStyle/>
          <a:p>
            <a:pPr lvl="0"/>
            <a:endParaRPr lang="ko-KR" altLang="en-U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57200" y="160020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285720" y="500042"/>
            <a:ext cx="4257676" cy="500066"/>
          </a:xfrm>
          <a:prstGeom prst="rect">
            <a:avLst/>
          </a:prstGeom>
        </p:spPr>
        <p:txBody>
          <a:bodyPr anchor="b"/>
          <a:lstStyle>
            <a:lvl1pPr algn="l">
              <a:defRPr sz="2000">
                <a:latin typeface="HY견고딕" pitchFamily="18" charset="-127"/>
                <a:ea typeface="HY견고딕" pitchFamily="18" charset="-127"/>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142984"/>
            <a:ext cx="8229600" cy="5286412"/>
          </a:xfrm>
          <a:prstGeom prst="rect">
            <a:avLst/>
          </a:prstGeom>
        </p:spPr>
        <p:txBody>
          <a:bodyPr/>
          <a:lstStyle>
            <a:lvl1pPr>
              <a:buFont typeface="굴림" pitchFamily="50" charset="-127"/>
              <a:buChar char="□"/>
              <a:defRPr sz="2000">
                <a:latin typeface="돋움" pitchFamily="50" charset="-127"/>
                <a:ea typeface="돋움" pitchFamily="50" charset="-127"/>
              </a:defRPr>
            </a:lvl1pPr>
            <a:lvl2pPr>
              <a:buSzPct val="80000"/>
              <a:buFont typeface="굴림" pitchFamily="50" charset="-127"/>
              <a:buChar char="■"/>
              <a:defRPr sz="1800">
                <a:latin typeface="돋움" pitchFamily="50" charset="-127"/>
                <a:ea typeface="돋움" pitchFamily="50" charset="-127"/>
              </a:defRPr>
            </a:lvl2pPr>
            <a:lvl3pPr>
              <a:buSzPct val="70000"/>
              <a:buFont typeface="굴림" pitchFamily="50" charset="-127"/>
              <a:buChar char="□"/>
              <a:defRPr sz="1600">
                <a:latin typeface="돋움" pitchFamily="50" charset="-127"/>
                <a:ea typeface="돋움" pitchFamily="50" charset="-127"/>
              </a:defRPr>
            </a:lvl3pPr>
            <a:lvl4pPr>
              <a:defRPr sz="1600">
                <a:latin typeface="돋움" pitchFamily="50" charset="-127"/>
                <a:ea typeface="돋움" pitchFamily="50" charset="-127"/>
              </a:defRPr>
            </a:lvl4pPr>
            <a:lvl5pPr>
              <a:defRPr sz="1600">
                <a:latin typeface="돋움" pitchFamily="50" charset="-127"/>
                <a:ea typeface="돋움" pitchFamily="50" charset="-127"/>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6" name="내용 개체 틀 5"/>
          <p:cNvSpPr>
            <a:spLocks noGrp="1"/>
          </p:cNvSpPr>
          <p:nvPr>
            <p:ph sz="quarter" idx="10"/>
          </p:nvPr>
        </p:nvSpPr>
        <p:spPr>
          <a:xfrm>
            <a:off x="4929188" y="428625"/>
            <a:ext cx="3786187" cy="642938"/>
          </a:xfrm>
          <a:prstGeom prst="rect">
            <a:avLst/>
          </a:prstGeom>
        </p:spPr>
        <p:txBody>
          <a:bodyPr/>
          <a:lstStyle>
            <a:lvl1pPr marL="0" marR="0" indent="0" algn="r" defTabSz="914400" rtl="0" eaLnBrk="1" fontAlgn="base" latinLnBrk="1" hangingPunct="1">
              <a:lnSpc>
                <a:spcPct val="100000"/>
              </a:lnSpc>
              <a:spcBef>
                <a:spcPct val="0"/>
              </a:spcBef>
              <a:spcAft>
                <a:spcPct val="0"/>
              </a:spcAft>
              <a:buClrTx/>
              <a:buSzTx/>
              <a:buFontTx/>
              <a:buNone/>
              <a:tabLst/>
              <a:defRPr kumimoji="1" lang="ko-KR" altLang="en-US" sz="3200" b="0" i="0" u="none" strike="noStrike" kern="0" cap="none" spc="0" normalizeH="0" baseline="0" noProof="0">
                <a:ln>
                  <a:noFill/>
                </a:ln>
                <a:solidFill>
                  <a:schemeClr val="tx2"/>
                </a:solidFill>
                <a:effectLst/>
                <a:uLnTx/>
                <a:uFillTx/>
                <a:latin typeface="HY견고딕" pitchFamily="18" charset="-127"/>
                <a:ea typeface="HY견고딕" pitchFamily="18" charset="-127"/>
              </a:defRPr>
            </a:lvl1pPr>
          </a:lstStyle>
          <a:p>
            <a:pPr lvl="0"/>
            <a:r>
              <a:rPr lang="ko-KR" altLang="en-US" noProof="0" smtClean="0"/>
              <a:t>마스터 텍스트 스타일을 편집합니다</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571480"/>
            <a:ext cx="8229600" cy="500066"/>
          </a:xfrm>
          <a:prstGeom prst="rect">
            <a:avLst/>
          </a:prstGeom>
        </p:spPr>
        <p:txBody>
          <a:bodyPr/>
          <a:lstStyle>
            <a:lvl1pPr>
              <a:defRPr sz="2800"/>
            </a:lvl1pPr>
          </a:lstStyle>
          <a:p>
            <a:r>
              <a:rPr lang="ko-KR" altLang="en-US" dirty="0" smtClean="0"/>
              <a:t>마스터 제목 스타일 편집</a:t>
            </a:r>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8" name="Rectangle 6"/>
          <p:cNvSpPr>
            <a:spLocks noChangeArrowheads="1"/>
          </p:cNvSpPr>
          <p:nvPr/>
        </p:nvSpPr>
        <p:spPr bwMode="auto">
          <a:xfrm>
            <a:off x="0" y="0"/>
            <a:ext cx="7235825" cy="692696"/>
          </a:xfrm>
          <a:prstGeom prst="rect">
            <a:avLst/>
          </a:prstGeom>
          <a:solidFill>
            <a:schemeClr val="accent1">
              <a:lumMod val="90000"/>
            </a:schemeClr>
          </a:solidFill>
          <a:ln w="9525">
            <a:noFill/>
            <a:miter lim="800000"/>
            <a:headEnd/>
            <a:tailEnd/>
          </a:ln>
          <a:effectLst/>
        </p:spPr>
        <p:txBody>
          <a:bodyPr wrap="none" anchor="ctr"/>
          <a:lstStyle/>
          <a:p>
            <a:pPr>
              <a:defRPr/>
            </a:pPr>
            <a:endParaRPr lang="ko-KR" altLang="en-US"/>
          </a:p>
        </p:txBody>
      </p:sp>
      <p:pic>
        <p:nvPicPr>
          <p:cNvPr id="10" name="그림 9" descr="조달엠블램.jpg"/>
          <p:cNvPicPr>
            <a:picLocks noChangeAspect="1"/>
          </p:cNvPicPr>
          <p:nvPr/>
        </p:nvPicPr>
        <p:blipFill>
          <a:blip r:embed="rId17" cstate="print"/>
          <a:stretch>
            <a:fillRect/>
          </a:stretch>
        </p:blipFill>
        <p:spPr>
          <a:xfrm>
            <a:off x="7286644" y="1"/>
            <a:ext cx="1857356" cy="7143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1142984"/>
            <a:ext cx="8568952" cy="1470025"/>
          </a:xfrm>
        </p:spPr>
        <p:txBody>
          <a:bodyPr/>
          <a:lstStyle/>
          <a:p>
            <a:r>
              <a:rPr lang="en-US" sz="3600" dirty="0" smtClean="0">
                <a:solidFill>
                  <a:srgbClr val="0000CC"/>
                </a:solidFill>
              </a:rPr>
              <a:t>Public Procurement &amp; E-Procurement Legal System </a:t>
            </a:r>
            <a:r>
              <a:rPr lang="en-US" altLang="ko-KR" sz="3600" dirty="0" smtClean="0">
                <a:solidFill>
                  <a:srgbClr val="0000CC"/>
                </a:solidFill>
              </a:rPr>
              <a:t>in</a:t>
            </a:r>
            <a:r>
              <a:rPr lang="ko-KR" altLang="en-US" sz="3600" dirty="0" smtClean="0">
                <a:solidFill>
                  <a:srgbClr val="0000CC"/>
                </a:solidFill>
              </a:rPr>
              <a:t> </a:t>
            </a:r>
            <a:r>
              <a:rPr lang="en-US" altLang="ko-KR" sz="3600" dirty="0" smtClean="0">
                <a:solidFill>
                  <a:srgbClr val="0000CC"/>
                </a:solidFill>
              </a:rPr>
              <a:t>KOREA</a:t>
            </a:r>
            <a:endParaRPr lang="ko-KR" altLang="en-US" sz="3600" dirty="0">
              <a:solidFill>
                <a:srgbClr val="0000CC"/>
              </a:solidFill>
            </a:endParaRPr>
          </a:p>
        </p:txBody>
      </p:sp>
      <p:sp>
        <p:nvSpPr>
          <p:cNvPr id="3" name="부제목 2"/>
          <p:cNvSpPr>
            <a:spLocks noGrp="1"/>
          </p:cNvSpPr>
          <p:nvPr>
            <p:ph type="subTitle" idx="1"/>
          </p:nvPr>
        </p:nvSpPr>
        <p:spPr>
          <a:xfrm>
            <a:off x="2500298" y="4357694"/>
            <a:ext cx="6400800" cy="1752600"/>
          </a:xfrm>
        </p:spPr>
        <p:txBody>
          <a:bodyPr/>
          <a:lstStyle/>
          <a:p>
            <a:pPr algn="r"/>
            <a:r>
              <a:rPr lang="en-US" sz="2400" dirty="0" err="1" smtClean="0"/>
              <a:t>Dae</a:t>
            </a:r>
            <a:r>
              <a:rPr lang="en-US" sz="2400" dirty="0" smtClean="0"/>
              <a:t> </a:t>
            </a:r>
            <a:r>
              <a:rPr lang="en-US" sz="2400" dirty="0" err="1" smtClean="0"/>
              <a:t>Sik</a:t>
            </a:r>
            <a:r>
              <a:rPr lang="en-US" sz="2400" dirty="0" smtClean="0"/>
              <a:t>, Kim</a:t>
            </a:r>
          </a:p>
          <a:p>
            <a:pPr algn="r"/>
            <a:r>
              <a:rPr lang="en-US" altLang="ko-KR" sz="2400" dirty="0" smtClean="0"/>
              <a:t>Research Fellow</a:t>
            </a:r>
          </a:p>
          <a:p>
            <a:pPr algn="r"/>
            <a:r>
              <a:rPr lang="en-US" altLang="ko-KR" sz="2400" dirty="0" smtClean="0"/>
              <a:t>Korea Institute of Procurement </a:t>
            </a:r>
            <a:endParaRPr lang="ko-KR"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79388" y="193675"/>
            <a:ext cx="6213475" cy="427038"/>
          </a:xfrm>
          <a:prstGeom prst="rect">
            <a:avLst/>
          </a:prstGeom>
          <a:noFill/>
          <a:ln w="9525">
            <a:noFill/>
            <a:miter lim="800000"/>
            <a:headEnd/>
            <a:tailEnd/>
          </a:ln>
          <a:effectLst/>
        </p:spPr>
        <p:txBody>
          <a:bodyPr>
            <a:spAutoFit/>
          </a:bodyPr>
          <a:lstStyle/>
          <a:p>
            <a:pPr algn="l">
              <a:lnSpc>
                <a:spcPct val="100000"/>
              </a:lnSpc>
              <a:spcBef>
                <a:spcPct val="50000"/>
              </a:spcBef>
              <a:defRPr/>
            </a:pPr>
            <a:r>
              <a:rPr kumimoji="0" lang="en-US" altLang="ko-KR" sz="2200" b="1" dirty="0" smtClean="0">
                <a:solidFill>
                  <a:schemeClr val="bg1"/>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200" b="1" dirty="0">
              <a:solidFill>
                <a:schemeClr val="bg1"/>
              </a:solidFill>
              <a:effectLst>
                <a:outerShdw blurRad="38100" dist="38100" dir="2700000" algn="tl">
                  <a:srgbClr val="C0C0C0"/>
                </a:outerShdw>
              </a:effectLst>
              <a:latin typeface="Trebuchet MS" pitchFamily="34" charset="0"/>
              <a:ea typeface="HY헤드라인M" pitchFamily="18" charset="-127"/>
            </a:endParaRPr>
          </a:p>
        </p:txBody>
      </p:sp>
      <p:sp>
        <p:nvSpPr>
          <p:cNvPr id="5" name="Rectangle 3"/>
          <p:cNvSpPr txBox="1">
            <a:spLocks noChangeArrowheads="1"/>
          </p:cNvSpPr>
          <p:nvPr/>
        </p:nvSpPr>
        <p:spPr>
          <a:xfrm>
            <a:off x="357158" y="928670"/>
            <a:ext cx="8501122" cy="5762625"/>
          </a:xfrm>
          <a:prstGeom prst="rect">
            <a:avLst/>
          </a:prstGeom>
        </p:spPr>
        <p:txBody>
          <a:bodyPr/>
          <a:lstStyle/>
          <a:p>
            <a:pPr lvl="0" algn="l">
              <a:buFont typeface="Arial" pitchFamily="34" charset="0"/>
              <a:buChar char="•"/>
            </a:pPr>
            <a:r>
              <a:rPr lang="en-US" altLang="ko-KR" sz="2000" kern="0" dirty="0" smtClean="0"/>
              <a:t> Korea E-bidding System </a:t>
            </a:r>
            <a:r>
              <a:rPr lang="en-US" sz="2000" dirty="0" smtClean="0"/>
              <a:t>(</a:t>
            </a:r>
            <a:r>
              <a:rPr lang="en-US" sz="2000" dirty="0" err="1" smtClean="0"/>
              <a:t>GoBIMS</a:t>
            </a:r>
            <a:r>
              <a:rPr lang="en-US" sz="2000" dirty="0" smtClean="0"/>
              <a:t>)</a:t>
            </a:r>
            <a:r>
              <a:rPr lang="en-US" altLang="ko-KR" sz="2000" kern="0" dirty="0" smtClean="0"/>
              <a:t> (2000) -</a:t>
            </a:r>
            <a:r>
              <a:rPr lang="en-US" sz="2000" dirty="0" smtClean="0"/>
              <a:t> Improvement of    </a:t>
            </a:r>
          </a:p>
          <a:p>
            <a:pPr lvl="0" algn="l"/>
            <a:r>
              <a:rPr lang="en-US" sz="2000" dirty="0" smtClean="0"/>
              <a:t>  Relevant Laws &amp; Systems</a:t>
            </a:r>
          </a:p>
          <a:p>
            <a:pPr algn="l"/>
            <a:endParaRPr lang="en-US" sz="2000" dirty="0" smtClean="0"/>
          </a:p>
          <a:p>
            <a:pPr algn="l"/>
            <a:r>
              <a:rPr lang="en-US" sz="2000" dirty="0" smtClean="0"/>
              <a:t>- The new regulations adopted in the course of the e-Bidding system development include Stipulations for e-Bidders (Sep. 19. 2000), Stipulations for e-Bidding executives (Nov. 13. 2000), Special guidelines for facility construction e-Bidding (Sep. 28. 2000), Special guidelines for purchase e-Bidding (Oct. 10. 2000).</a:t>
            </a:r>
          </a:p>
          <a:p>
            <a:pPr algn="l"/>
            <a:endParaRPr lang="en-US" sz="2000" dirty="0" smtClean="0"/>
          </a:p>
          <a:p>
            <a:pPr algn="l">
              <a:buFontTx/>
              <a:buChar char="-"/>
            </a:pPr>
            <a:r>
              <a:rPr lang="en-US" sz="2000" dirty="0" smtClean="0"/>
              <a:t>Stipulations for e-Bidders defines the rights and duties of PPS and bidder(suppliers) in relation to the participation in and use of e-Bidding prior to the commencement of registration on September 20, 2000. </a:t>
            </a:r>
          </a:p>
          <a:p>
            <a:pPr algn="l">
              <a:buFontTx/>
              <a:buChar char="-"/>
            </a:pPr>
            <a:endParaRPr lang="en-US" sz="2000" dirty="0" smtClean="0"/>
          </a:p>
          <a:p>
            <a:pPr algn="l">
              <a:buFontTx/>
              <a:buChar char="-"/>
            </a:pPr>
            <a:r>
              <a:rPr lang="en-US" sz="2000" dirty="0" smtClean="0"/>
              <a:t> For registration, users are required to undergo an agreement procedure. Stipulations for e-Bidding executives defines the rights and duties of the public institutions and PPS, the system operator, in relation to the co-use of the e-Bidding system. For registration as an e-Bidding executive, officials from public institutions are required to undergo an agreement procedure.</a:t>
            </a:r>
          </a:p>
          <a:p>
            <a:pPr lvl="0" algn="l"/>
            <a:endParaRPr lang="en-US" altLang="ko-KR" sz="2000" kern="0" dirty="0" smtClean="0"/>
          </a:p>
          <a:p>
            <a:pPr algn="l"/>
            <a:endParaRPr lang="en-US" altLang="ko-KR" sz="2000" dirty="0" smtClean="0"/>
          </a:p>
          <a:p>
            <a:pPr marL="514350" lvl="0" indent="-514350" algn="l" eaLnBrk="1" latinLnBrk="1" hangingPunct="1">
              <a:lnSpc>
                <a:spcPct val="80000"/>
              </a:lnSpc>
              <a:spcBef>
                <a:spcPct val="20000"/>
              </a:spcBef>
            </a:pPr>
            <a:endParaRPr lang="en-US" altLang="ko-KR" sz="2000" dirty="0" smtClean="0"/>
          </a:p>
          <a:p>
            <a:pPr marL="514350" lvl="0" indent="-514350" algn="l" eaLnBrk="1" latinLnBrk="1" hangingPunct="1">
              <a:lnSpc>
                <a:spcPct val="80000"/>
              </a:lnSpc>
              <a:spcBef>
                <a:spcPct val="20000"/>
              </a:spcBef>
              <a:buFontTx/>
              <a:buAutoNum type="romanLcParenBoth" startAt="2"/>
            </a:pPr>
            <a:endParaRPr lang="en-US" altLang="ko-KR" sz="2000" dirty="0" smtClean="0"/>
          </a:p>
          <a:p>
            <a:endParaRPr lang="en-US" altLang="ko-KR" sz="2000" kern="0" dirty="0" smtClean="0">
              <a:solidFill>
                <a:schemeClr val="accent2"/>
              </a:solidFill>
              <a:latin typeface="+mn-lt"/>
              <a:ea typeface="+mn-ea"/>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0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8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제목 4"/>
          <p:cNvSpPr txBox="1">
            <a:spLocks/>
          </p:cNvSpPr>
          <p:nvPr/>
        </p:nvSpPr>
        <p:spPr>
          <a:xfrm>
            <a:off x="0" y="0"/>
            <a:ext cx="7848872" cy="548680"/>
          </a:xfrm>
          <a:prstGeom prst="rect">
            <a:avLst/>
          </a:prstGeom>
        </p:spPr>
        <p:txBody>
          <a:body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&amp; Regulation (early stage) (2)</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9" name="슬라이드 번호 개체 틀 3"/>
          <p:cNvSpPr txBox="1">
            <a:spLocks/>
          </p:cNvSpPr>
          <p:nvPr/>
        </p:nvSpPr>
        <p:spPr>
          <a:xfrm>
            <a:off x="6553200" y="6564313"/>
            <a:ext cx="2133600" cy="293687"/>
          </a:xfrm>
          <a:prstGeom prst="rect">
            <a:avLst/>
          </a:prstGeom>
        </p:spPr>
        <p:txBody>
          <a:bodyPr/>
          <a:lstStyle/>
          <a:p>
            <a:pPr marL="0" marR="0" lvl="0" indent="0" algn="ctr" defTabSz="914400" rtl="0" eaLnBrk="0" fontAlgn="base" latinLnBrk="0" hangingPunct="0">
              <a:lnSpc>
                <a:spcPct val="95000"/>
              </a:lnSpc>
              <a:spcBef>
                <a:spcPct val="0"/>
              </a:spcBef>
              <a:spcAft>
                <a:spcPct val="0"/>
              </a:spcAft>
              <a:buClrTx/>
              <a:buSzTx/>
              <a:buFontTx/>
              <a:buNone/>
              <a:tabLst/>
              <a:defRPr/>
            </a:pPr>
            <a:fld id="{C32203B2-336D-4FE2-9827-5163942261D3}" type="slidenum">
              <a:rPr kumimoji="1" lang="en-US" altLang="ko-KR" sz="800" b="0" i="0" u="none" strike="noStrike" kern="1200" cap="none" spc="0" normalizeH="0" baseline="0" noProof="0" smtClean="0">
                <a:ln>
                  <a:noFill/>
                </a:ln>
                <a:solidFill>
                  <a:schemeClr val="tx1"/>
                </a:solidFill>
                <a:effectLst/>
                <a:uLnTx/>
                <a:uFillTx/>
                <a:latin typeface="돋움" pitchFamily="50" charset="-127"/>
                <a:ea typeface="돋움" pitchFamily="50" charset="-127"/>
                <a:cs typeface="+mn-cs"/>
              </a:rPr>
              <a:pPr marL="0" marR="0" lvl="0" indent="0" algn="ctr" defTabSz="914400" rtl="0" eaLnBrk="0" fontAlgn="base" latinLnBrk="0" hangingPunct="0">
                <a:lnSpc>
                  <a:spcPct val="95000"/>
                </a:lnSpc>
                <a:spcBef>
                  <a:spcPct val="0"/>
                </a:spcBef>
                <a:spcAft>
                  <a:spcPct val="0"/>
                </a:spcAft>
                <a:buClrTx/>
                <a:buSzTx/>
                <a:buFontTx/>
                <a:buNone/>
                <a:tabLst/>
                <a:defRPr/>
              </a:pPr>
              <a:t>10</a:t>
            </a:fld>
            <a:endParaRPr kumimoji="1" lang="en-US" sz="800" b="0" i="0" u="none" strike="noStrike" kern="1200" cap="none" spc="0" normalizeH="0" baseline="0" noProof="0" dirty="0">
              <a:ln>
                <a:noFill/>
              </a:ln>
              <a:solidFill>
                <a:schemeClr val="tx1"/>
              </a:solidFill>
              <a:effectLst/>
              <a:uLnTx/>
              <a:uFillTx/>
              <a:latin typeface="돋움" pitchFamily="50" charset="-127"/>
              <a:ea typeface="돋움" pitchFamily="50" charset="-127"/>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79388" y="193675"/>
            <a:ext cx="6213475" cy="427038"/>
          </a:xfrm>
          <a:prstGeom prst="rect">
            <a:avLst/>
          </a:prstGeom>
          <a:noFill/>
          <a:ln w="9525">
            <a:noFill/>
            <a:miter lim="800000"/>
            <a:headEnd/>
            <a:tailEnd/>
          </a:ln>
          <a:effectLst/>
        </p:spPr>
        <p:txBody>
          <a:bodyPr>
            <a:spAutoFit/>
          </a:bodyPr>
          <a:lstStyle/>
          <a:p>
            <a:pPr algn="l">
              <a:lnSpc>
                <a:spcPct val="100000"/>
              </a:lnSpc>
              <a:spcBef>
                <a:spcPct val="50000"/>
              </a:spcBef>
              <a:defRPr/>
            </a:pPr>
            <a:r>
              <a:rPr kumimoji="0" lang="en-US" altLang="ko-KR" sz="2200" b="1" dirty="0" smtClean="0">
                <a:solidFill>
                  <a:schemeClr val="bg1"/>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200" b="1" dirty="0">
              <a:solidFill>
                <a:schemeClr val="bg1"/>
              </a:solidFill>
              <a:effectLst>
                <a:outerShdw blurRad="38100" dist="38100" dir="2700000" algn="tl">
                  <a:srgbClr val="C0C0C0"/>
                </a:outerShdw>
              </a:effectLst>
              <a:latin typeface="Trebuchet MS" pitchFamily="34" charset="0"/>
              <a:ea typeface="HY헤드라인M" pitchFamily="18" charset="-127"/>
            </a:endParaRPr>
          </a:p>
        </p:txBody>
      </p:sp>
      <p:sp>
        <p:nvSpPr>
          <p:cNvPr id="5" name="Rectangle 3"/>
          <p:cNvSpPr txBox="1">
            <a:spLocks noChangeArrowheads="1"/>
          </p:cNvSpPr>
          <p:nvPr/>
        </p:nvSpPr>
        <p:spPr>
          <a:xfrm>
            <a:off x="357158" y="928670"/>
            <a:ext cx="8501122" cy="5762625"/>
          </a:xfrm>
          <a:prstGeom prst="rect">
            <a:avLst/>
          </a:prstGeom>
        </p:spPr>
        <p:txBody>
          <a:bodyPr/>
          <a:lstStyle/>
          <a:p>
            <a:pPr lvl="0" algn="l">
              <a:buFont typeface="Arial" pitchFamily="34" charset="0"/>
              <a:buChar char="•"/>
            </a:pPr>
            <a:r>
              <a:rPr lang="en-US" altLang="ko-KR" sz="2000" kern="0" dirty="0" smtClean="0"/>
              <a:t> Korea E-bidding System </a:t>
            </a:r>
            <a:r>
              <a:rPr lang="en-US" sz="2000" dirty="0" smtClean="0"/>
              <a:t>(</a:t>
            </a:r>
            <a:r>
              <a:rPr lang="en-US" sz="2000" dirty="0" err="1" smtClean="0"/>
              <a:t>GoBIMS</a:t>
            </a:r>
            <a:r>
              <a:rPr lang="en-US" sz="2000" dirty="0" smtClean="0"/>
              <a:t>)</a:t>
            </a:r>
            <a:r>
              <a:rPr lang="en-US" altLang="ko-KR" sz="2000" kern="0" dirty="0" smtClean="0"/>
              <a:t> (2000) -</a:t>
            </a:r>
            <a:r>
              <a:rPr lang="en-US" sz="2000" dirty="0" smtClean="0"/>
              <a:t> Improvement of    </a:t>
            </a:r>
          </a:p>
          <a:p>
            <a:pPr lvl="0" algn="l"/>
            <a:r>
              <a:rPr lang="en-US" sz="2000" dirty="0" smtClean="0"/>
              <a:t>  Relevant Laws &amp; Systems</a:t>
            </a:r>
          </a:p>
          <a:p>
            <a:pPr algn="l"/>
            <a:endParaRPr lang="en-US" sz="2000" dirty="0" smtClean="0"/>
          </a:p>
          <a:p>
            <a:pPr algn="l"/>
            <a:r>
              <a:rPr lang="en-US" sz="2000" dirty="0" smtClean="0"/>
              <a:t>- The registration of public institutions was commenced after the system was opened in November 2000. Special guidelines for facility and purchase e-Bidding was prepared prior to the formal mock bidding scheduled for the end of October and contains the contents unique to e-Bidding.</a:t>
            </a:r>
          </a:p>
          <a:p>
            <a:pPr algn="l"/>
            <a:endParaRPr lang="en-US" sz="2000" dirty="0" smtClean="0"/>
          </a:p>
          <a:p>
            <a:pPr algn="l"/>
            <a:r>
              <a:rPr lang="en-US" sz="2000" dirty="0" smtClean="0"/>
              <a:t>- All above regulations have a mutually complementary relationship in the system development. Problems arising from the regulation process are reflected in the system. The system development results are reflected in the regulations to complete the system.</a:t>
            </a:r>
          </a:p>
          <a:p>
            <a:pPr lvl="0" algn="l"/>
            <a:endParaRPr lang="en-US" altLang="ko-KR" sz="2000" kern="0" dirty="0" smtClean="0"/>
          </a:p>
          <a:p>
            <a:pPr algn="l"/>
            <a:endParaRPr lang="en-US" altLang="ko-KR" sz="2000" dirty="0" smtClean="0"/>
          </a:p>
          <a:p>
            <a:pPr marL="514350" lvl="0" indent="-514350" algn="l" eaLnBrk="1" latinLnBrk="1" hangingPunct="1">
              <a:lnSpc>
                <a:spcPct val="80000"/>
              </a:lnSpc>
              <a:spcBef>
                <a:spcPct val="20000"/>
              </a:spcBef>
            </a:pPr>
            <a:endParaRPr lang="en-US" altLang="ko-KR" sz="2000" dirty="0" smtClean="0"/>
          </a:p>
          <a:p>
            <a:pPr marL="514350" lvl="0" indent="-514350" algn="l" eaLnBrk="1" latinLnBrk="1" hangingPunct="1">
              <a:lnSpc>
                <a:spcPct val="80000"/>
              </a:lnSpc>
              <a:spcBef>
                <a:spcPct val="20000"/>
              </a:spcBef>
              <a:buFontTx/>
              <a:buAutoNum type="romanLcParenBoth" startAt="2"/>
            </a:pPr>
            <a:endParaRPr lang="en-US" altLang="ko-KR" sz="2000" dirty="0" smtClean="0"/>
          </a:p>
          <a:p>
            <a:endParaRPr lang="en-US" altLang="ko-KR" sz="2000" kern="0" dirty="0" smtClean="0">
              <a:solidFill>
                <a:schemeClr val="accent2"/>
              </a:solidFill>
              <a:latin typeface="+mn-lt"/>
              <a:ea typeface="+mn-ea"/>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0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8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제목 4"/>
          <p:cNvSpPr txBox="1">
            <a:spLocks/>
          </p:cNvSpPr>
          <p:nvPr/>
        </p:nvSpPr>
        <p:spPr>
          <a:xfrm>
            <a:off x="0" y="0"/>
            <a:ext cx="7848872" cy="548680"/>
          </a:xfrm>
          <a:prstGeom prst="rect">
            <a:avLst/>
          </a:prstGeom>
        </p:spPr>
        <p:txBody>
          <a:body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&amp; Regulation (early stage) (3)</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9" name="슬라이드 번호 개체 틀 3"/>
          <p:cNvSpPr txBox="1">
            <a:spLocks/>
          </p:cNvSpPr>
          <p:nvPr/>
        </p:nvSpPr>
        <p:spPr>
          <a:xfrm>
            <a:off x="6553200" y="6564313"/>
            <a:ext cx="2133600" cy="293687"/>
          </a:xfrm>
          <a:prstGeom prst="rect">
            <a:avLst/>
          </a:prstGeom>
        </p:spPr>
        <p:txBody>
          <a:bodyPr/>
          <a:lstStyle/>
          <a:p>
            <a:pPr marL="0" marR="0" lvl="0" indent="0" algn="ctr" defTabSz="914400" rtl="0" eaLnBrk="0" fontAlgn="base" latinLnBrk="0" hangingPunct="0">
              <a:lnSpc>
                <a:spcPct val="95000"/>
              </a:lnSpc>
              <a:spcBef>
                <a:spcPct val="0"/>
              </a:spcBef>
              <a:spcAft>
                <a:spcPct val="0"/>
              </a:spcAft>
              <a:buClrTx/>
              <a:buSzTx/>
              <a:buFontTx/>
              <a:buNone/>
              <a:tabLst/>
              <a:defRPr/>
            </a:pPr>
            <a:fld id="{C32203B2-336D-4FE2-9827-5163942261D3}" type="slidenum">
              <a:rPr kumimoji="1" lang="en-US" altLang="ko-KR" sz="800" b="0" i="0" u="none" strike="noStrike" kern="1200" cap="none" spc="0" normalizeH="0" baseline="0" noProof="0" smtClean="0">
                <a:ln>
                  <a:noFill/>
                </a:ln>
                <a:solidFill>
                  <a:schemeClr val="tx1"/>
                </a:solidFill>
                <a:effectLst/>
                <a:uLnTx/>
                <a:uFillTx/>
                <a:latin typeface="돋움" pitchFamily="50" charset="-127"/>
                <a:ea typeface="돋움" pitchFamily="50" charset="-127"/>
                <a:cs typeface="+mn-cs"/>
              </a:rPr>
              <a:pPr marL="0" marR="0" lvl="0" indent="0" algn="ctr" defTabSz="914400" rtl="0" eaLnBrk="0" fontAlgn="base" latinLnBrk="0" hangingPunct="0">
                <a:lnSpc>
                  <a:spcPct val="95000"/>
                </a:lnSpc>
                <a:spcBef>
                  <a:spcPct val="0"/>
                </a:spcBef>
                <a:spcAft>
                  <a:spcPct val="0"/>
                </a:spcAft>
                <a:buClrTx/>
                <a:buSzTx/>
                <a:buFontTx/>
                <a:buNone/>
                <a:tabLst/>
                <a:defRPr/>
              </a:pPr>
              <a:t>11</a:t>
            </a:fld>
            <a:endParaRPr kumimoji="1" lang="en-US" sz="800" b="0" i="0" u="none" strike="noStrike" kern="1200" cap="none" spc="0" normalizeH="0" baseline="0" noProof="0" dirty="0">
              <a:ln>
                <a:noFill/>
              </a:ln>
              <a:solidFill>
                <a:schemeClr val="tx1"/>
              </a:solidFill>
              <a:effectLst/>
              <a:uLnTx/>
              <a:uFillTx/>
              <a:latin typeface="돋움" pitchFamily="50" charset="-127"/>
              <a:ea typeface="돋움" pitchFamily="50" charset="-127"/>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5592F678-1D8F-46AB-967A-95EE12C99301}" type="slidenum">
              <a:rPr lang="en-US" altLang="ko-KR" smtClean="0"/>
              <a:pPr>
                <a:defRPr/>
              </a:pPr>
              <a:t>12</a:t>
            </a:fld>
            <a:endParaRPr dirty="0"/>
          </a:p>
        </p:txBody>
      </p:sp>
      <p:pic>
        <p:nvPicPr>
          <p:cNvPr id="1026" name="Picture 2"/>
          <p:cNvPicPr>
            <a:picLocks noChangeAspect="1" noChangeArrowheads="1"/>
          </p:cNvPicPr>
          <p:nvPr/>
        </p:nvPicPr>
        <p:blipFill>
          <a:blip r:embed="rId2" cstate="print"/>
          <a:srcRect/>
          <a:stretch>
            <a:fillRect/>
          </a:stretch>
        </p:blipFill>
        <p:spPr bwMode="auto">
          <a:xfrm>
            <a:off x="395536" y="764704"/>
            <a:ext cx="8352928" cy="5472608"/>
          </a:xfrm>
          <a:prstGeom prst="rect">
            <a:avLst/>
          </a:prstGeom>
          <a:noFill/>
          <a:ln w="9525">
            <a:noFill/>
            <a:miter lim="800000"/>
            <a:headEnd/>
            <a:tailEnd/>
          </a:ln>
        </p:spPr>
      </p:pic>
      <p:sp>
        <p:nvSpPr>
          <p:cNvPr id="7" name="제목 4"/>
          <p:cNvSpPr txBox="1">
            <a:spLocks/>
          </p:cNvSpPr>
          <p:nvPr/>
        </p:nvSpPr>
        <p:spPr>
          <a:xfrm>
            <a:off x="0" y="0"/>
            <a:ext cx="7848872" cy="548680"/>
          </a:xfrm>
          <a:prstGeom prst="rect">
            <a:avLst/>
          </a:prstGeom>
        </p:spPr>
        <p:txBody>
          <a:body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&amp; Regulation (early stage) (4)</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205A9C55-CAC7-43C0-90BB-2F4D8711C328}" type="slidenum">
              <a:rPr lang="en-US" altLang="ko-KR" smtClean="0"/>
              <a:pPr>
                <a:defRPr/>
              </a:pPr>
              <a:t>13</a:t>
            </a:fld>
            <a:endParaRPr dirty="0"/>
          </a:p>
        </p:txBody>
      </p:sp>
      <p:sp>
        <p:nvSpPr>
          <p:cNvPr id="6"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0722" name="Rectangle 2"/>
          <p:cNvSpPr>
            <a:spLocks noChangeArrowheads="1"/>
          </p:cNvSpPr>
          <p:nvPr/>
        </p:nvSpPr>
        <p:spPr bwMode="auto">
          <a:xfrm>
            <a:off x="0" y="752020"/>
            <a:ext cx="759633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ctr" defTabSz="914400" rtl="0" eaLnBrk="1" fontAlgn="base" latinLnBrk="1" hangingPunct="1">
              <a:lnSpc>
                <a:spcPct val="100000"/>
              </a:lnSpc>
              <a:spcBef>
                <a:spcPct val="0"/>
              </a:spcBef>
              <a:spcAft>
                <a:spcPct val="0"/>
              </a:spcAft>
              <a:buClrTx/>
              <a:buSzTx/>
              <a:buFontTx/>
              <a:buChar char="-"/>
              <a:tabLst>
                <a:tab pos="630238" algn="l"/>
                <a:tab pos="809625" algn="l"/>
                <a:tab pos="3097213" algn="l"/>
              </a:tabLst>
            </a:pPr>
            <a:r>
              <a:rPr kumimoji="1" lang="en-US" altLang="ko-KR" sz="1600" b="1" u="none" strike="noStrike" cap="none" normalizeH="0" baseline="0" dirty="0" smtClean="0" bmk="_Toc375245030">
                <a:ln>
                  <a:noFill/>
                </a:ln>
                <a:solidFill>
                  <a:schemeClr val="tx1"/>
                </a:solidFill>
                <a:effectLst/>
                <a:latin typeface="굴림" pitchFamily="50" charset="-127"/>
                <a:ea typeface="맑은 고딕" pitchFamily="50" charset="-127"/>
                <a:cs typeface="굴림" pitchFamily="50" charset="-127"/>
              </a:rPr>
              <a:t>Basic improvement principle for laws and regulations</a:t>
            </a:r>
            <a:endParaRPr kumimoji="1" lang="en-US" altLang="ko-KR" sz="16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pic>
        <p:nvPicPr>
          <p:cNvPr id="30721" name="_x183225624" descr="EMB00000c482c06"/>
          <p:cNvPicPr>
            <a:picLocks noChangeAspect="1" noChangeArrowheads="1"/>
          </p:cNvPicPr>
          <p:nvPr/>
        </p:nvPicPr>
        <p:blipFill>
          <a:blip r:embed="rId2" cstate="print"/>
          <a:srcRect/>
          <a:stretch>
            <a:fillRect/>
          </a:stretch>
        </p:blipFill>
        <p:spPr bwMode="auto">
          <a:xfrm>
            <a:off x="539552" y="1196752"/>
            <a:ext cx="7992888" cy="5040560"/>
          </a:xfrm>
          <a:prstGeom prst="rect">
            <a:avLst/>
          </a:prstGeom>
          <a:noFill/>
        </p:spPr>
      </p:pic>
      <p:sp>
        <p:nvSpPr>
          <p:cNvPr id="30723" name="Rectangle 3"/>
          <p:cNvSpPr>
            <a:spLocks noChangeArrowheads="1"/>
          </p:cNvSpPr>
          <p:nvPr/>
        </p:nvSpPr>
        <p:spPr bwMode="auto">
          <a:xfrm>
            <a:off x="179512" y="69269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14</a:t>
            </a:fld>
            <a:endParaRPr dirty="0"/>
          </a:p>
        </p:txBody>
      </p:sp>
      <p:graphicFrame>
        <p:nvGraphicFramePr>
          <p:cNvPr id="8" name="표 7"/>
          <p:cNvGraphicFramePr>
            <a:graphicFrameLocks noGrp="1"/>
          </p:cNvGraphicFramePr>
          <p:nvPr/>
        </p:nvGraphicFramePr>
        <p:xfrm>
          <a:off x="251520" y="980728"/>
          <a:ext cx="8424936" cy="5585686"/>
        </p:xfrm>
        <a:graphic>
          <a:graphicData uri="http://schemas.openxmlformats.org/drawingml/2006/table">
            <a:tbl>
              <a:tblPr/>
              <a:tblGrid>
                <a:gridCol w="683103"/>
                <a:gridCol w="7741833"/>
              </a:tblGrid>
              <a:tr h="419623">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No</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Korea’s Laws and Regulations</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221905">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1</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a:solidFill>
                            <a:srgbClr val="000000"/>
                          </a:solidFill>
                          <a:latin typeface="Times New Roman"/>
                          <a:ea typeface="Times New Roman"/>
                        </a:rPr>
                        <a:t>Enforcement Decree and the Act on contracts with country h the State is a Party</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382">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2</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Enforcement Decree of the Act on Contracts to Which a Local Government is a Party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3</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Enforcement Decree of the e-Procurement Utilization and Promotion Act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4</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Enforcement Decree of the Government Procurement Act</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5</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Electronic Government Act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6</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Framework Act on Electronic Commerce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7</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Digital Signature Act</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8</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Budget and Accounts Act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905">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9</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Personal Information Protection Act</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10</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Act on the Management and Use of Information on Commodity Lists</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11</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Regulation on National e-Procurement System</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12</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Terms and Condition of e-Procurement System Demand Agency</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13</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Regulation on Participation Qualification in e-Procurement System Tender</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14</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Terms and Condition of e-Procurement System Vendor</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15</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Know-how to Treat Contract Office Work Using e-Procurement System </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23">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16</a:t>
                      </a:r>
                      <a:endParaRPr lang="ko-KR" sz="120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Regulation on Participation Quantification in Tender</a:t>
                      </a:r>
                      <a:endParaRPr lang="ko-KR" sz="1200" dirty="0">
                        <a:solidFill>
                          <a:srgbClr val="000000"/>
                        </a:solidFill>
                        <a:latin typeface="Times New Roman"/>
                        <a:ea typeface="Times New Roman"/>
                      </a:endParaRPr>
                    </a:p>
                  </a:txBody>
                  <a:tcPr marL="46863" marR="46863" marT="12864" marB="128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0" y="623392"/>
            <a:ext cx="70202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ctr"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2">
                <a:ln>
                  <a:noFill/>
                </a:ln>
                <a:solidFill>
                  <a:schemeClr val="tx1"/>
                </a:solidFill>
                <a:effectLst/>
                <a:latin typeface="Times New Roman" pitchFamily="18" charset="0"/>
                <a:ea typeface="한양신명조"/>
                <a:cs typeface="Times New Roman" pitchFamily="18" charset="0"/>
              </a:rPr>
              <a:t>Korea</a:t>
            </a:r>
            <a:r>
              <a:rPr kumimoji="1" lang="en-GB" altLang="ko-KR" sz="1400" b="1" u="none" strike="noStrike" cap="none" normalizeH="0" baseline="0" dirty="0" smtClean="0" bmk="_Toc375244652">
                <a:ln>
                  <a:noFill/>
                </a:ln>
                <a:solidFill>
                  <a:schemeClr val="tx1"/>
                </a:solidFill>
                <a:effectLst/>
                <a:latin typeface="Arial"/>
                <a:ea typeface="한양신명조"/>
                <a:cs typeface="Times New Roman" pitchFamily="18" charset="0"/>
              </a:rPr>
              <a:t>’</a:t>
            </a:r>
            <a:r>
              <a:rPr kumimoji="1" lang="en-GB" altLang="ko-KR" sz="1400" b="1" u="none" strike="noStrike" cap="none" normalizeH="0" baseline="0" dirty="0" smtClean="0" bmk="_Toc375244652">
                <a:ln>
                  <a:noFill/>
                </a:ln>
                <a:solidFill>
                  <a:schemeClr val="tx1"/>
                </a:solidFill>
                <a:effectLst/>
                <a:latin typeface="Times New Roman" pitchFamily="18" charset="0"/>
                <a:ea typeface="한양신명조"/>
                <a:cs typeface="Times New Roman" pitchFamily="18" charset="0"/>
              </a:rPr>
              <a:t>s</a:t>
            </a:r>
            <a:r>
              <a:rPr kumimoji="1" lang="en-GB" altLang="ko-KR" sz="1100" b="1" u="none" strike="noStrike" cap="none" normalizeH="0" baseline="0" dirty="0" smtClean="0" bmk="_Toc375244652">
                <a:ln>
                  <a:noFill/>
                </a:ln>
                <a:solidFill>
                  <a:schemeClr val="tx1"/>
                </a:solidFill>
                <a:effectLst/>
                <a:latin typeface="Times New Roman" pitchFamily="18" charset="0"/>
                <a:ea typeface="한양신명조"/>
                <a:cs typeface="Times New Roman" pitchFamily="18" charset="0"/>
              </a:rPr>
              <a:t> Laws and Regulations of e-Procurement System</a:t>
            </a:r>
            <a:endParaRPr kumimoji="1" lang="en-GB" altLang="ko-KR" sz="18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6"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(2)</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15</a:t>
            </a:fld>
            <a:endParaRPr dirty="0"/>
          </a:p>
        </p:txBody>
      </p:sp>
      <p:sp>
        <p:nvSpPr>
          <p:cNvPr id="60418" name="Rectangle 2"/>
          <p:cNvSpPr>
            <a:spLocks noChangeArrowheads="1"/>
          </p:cNvSpPr>
          <p:nvPr/>
        </p:nvSpPr>
        <p:spPr bwMode="auto">
          <a:xfrm>
            <a:off x="179512" y="1906960"/>
            <a:ext cx="597666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4" eaLnBrk="1" latinLnBrk="1" hangingPunct="1">
              <a:lnSpc>
                <a:spcPct val="100000"/>
              </a:lnSpc>
              <a:buFontTx/>
              <a:buChar char="-"/>
              <a:tabLst>
                <a:tab pos="630238" algn="l"/>
                <a:tab pos="809625" algn="l"/>
                <a:tab pos="3097213" algn="l"/>
              </a:tabLst>
            </a:pPr>
            <a:r>
              <a:rPr kumimoji="1" lang="en-US" altLang="ko-KR" sz="2000" b="1" u="none" strike="noStrike" cap="none" normalizeH="0" baseline="0" dirty="0" smtClean="0" bmk="_Toc375245031">
                <a:ln>
                  <a:noFill/>
                </a:ln>
                <a:solidFill>
                  <a:schemeClr val="tx1"/>
                </a:solidFill>
                <a:effectLst/>
                <a:latin typeface="굴림" pitchFamily="50" charset="-127"/>
                <a:ea typeface="맑은 고딕" pitchFamily="50" charset="-127"/>
                <a:cs typeface="굴림" pitchFamily="50" charset="-127"/>
              </a:rPr>
              <a:t> </a:t>
            </a:r>
            <a:r>
              <a:rPr lang="en-US" altLang="ko-KR" sz="2000" b="1" kern="0" dirty="0" smtClean="0">
                <a:solidFill>
                  <a:schemeClr val="tx2"/>
                </a:solidFill>
              </a:rPr>
              <a:t>E-Public Procurement Legal System </a:t>
            </a:r>
            <a:r>
              <a:rPr kumimoji="1" lang="en-US" altLang="ko-KR" sz="2000" b="1" u="none" strike="noStrike" cap="none" normalizeH="0" baseline="0" dirty="0" smtClean="0" bmk="_Toc375245031">
                <a:ln>
                  <a:noFill/>
                </a:ln>
                <a:solidFill>
                  <a:schemeClr val="tx1"/>
                </a:solidFill>
                <a:effectLst/>
                <a:latin typeface="굴림" pitchFamily="50" charset="-127"/>
                <a:ea typeface="맑은 고딕" pitchFamily="50" charset="-127"/>
                <a:cs typeface="굴림" pitchFamily="50" charset="-127"/>
              </a:rPr>
              <a:t>Approach Process</a:t>
            </a:r>
            <a:endParaRPr kumimoji="1" lang="en-US" altLang="ko-KR" sz="20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9" name="Rectangle 25"/>
          <p:cNvSpPr>
            <a:spLocks noChangeArrowheads="1"/>
          </p:cNvSpPr>
          <p:nvPr/>
        </p:nvSpPr>
        <p:spPr bwMode="auto">
          <a:xfrm>
            <a:off x="1070904" y="3501006"/>
            <a:ext cx="6624736" cy="1368153"/>
          </a:xfrm>
          <a:prstGeom prst="rect">
            <a:avLst/>
          </a:prstGeom>
          <a:solidFill>
            <a:schemeClr val="accent1">
              <a:lumMod val="20000"/>
              <a:lumOff val="80000"/>
            </a:schemeClr>
          </a:solidFill>
          <a:ln w="6350" algn="ctr">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tIns="36000" rIns="36000"/>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r>
              <a:rPr lang="en-US" altLang="ko-KR" sz="1200" b="1" dirty="0" smtClean="0">
                <a:solidFill>
                  <a:srgbClr val="000000"/>
                </a:solidFill>
                <a:latin typeface="Times New Roman" pitchFamily="18" charset="0"/>
                <a:ea typeface="나눔고딕" pitchFamily="50" charset="-127"/>
                <a:cs typeface="Times New Roman" pitchFamily="18" charset="0"/>
                <a:sym typeface="Wingdings" pitchFamily="2" charset="2"/>
              </a:rPr>
              <a:t>Infrastructure</a:t>
            </a:r>
          </a:p>
        </p:txBody>
      </p:sp>
      <p:sp>
        <p:nvSpPr>
          <p:cNvPr id="10" name="Rectangle 35"/>
          <p:cNvSpPr>
            <a:spLocks noChangeArrowheads="1"/>
          </p:cNvSpPr>
          <p:nvPr/>
        </p:nvSpPr>
        <p:spPr bwMode="auto">
          <a:xfrm>
            <a:off x="1143040" y="3717032"/>
            <a:ext cx="1152000" cy="724316"/>
          </a:xfrm>
          <a:prstGeom prst="rect">
            <a:avLst/>
          </a:prstGeom>
          <a:solidFill>
            <a:schemeClr val="bg1"/>
          </a:solidFill>
          <a:ln w="6350">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Terminology </a:t>
            </a:r>
          </a:p>
          <a:p>
            <a:pPr algn="ctr" fontAlgn="ctr" latinLnBrk="0"/>
            <a:endPar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endParaRPr>
          </a:p>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Definition</a:t>
            </a:r>
            <a:endParaRPr lang="en-US" altLang="ko-KR" sz="900"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1" name="Rectangle 35"/>
          <p:cNvSpPr>
            <a:spLocks noChangeArrowheads="1"/>
          </p:cNvSpPr>
          <p:nvPr/>
        </p:nvSpPr>
        <p:spPr bwMode="auto">
          <a:xfrm>
            <a:off x="2511064" y="3717032"/>
            <a:ext cx="1152000" cy="724316"/>
          </a:xfrm>
          <a:prstGeom prst="rect">
            <a:avLst/>
          </a:prstGeom>
          <a:solidFill>
            <a:schemeClr val="bg1"/>
          </a:solidFill>
          <a:ln w="6350">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lnSpc>
                <a:spcPct val="70000"/>
              </a:lnSpc>
            </a:pPr>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Roles &amp; </a:t>
            </a:r>
          </a:p>
          <a:p>
            <a:pPr algn="ctr" fontAlgn="ctr" latinLnBrk="0">
              <a:lnSpc>
                <a:spcPct val="70000"/>
              </a:lnSpc>
            </a:pPr>
            <a:endPar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endParaRPr>
          </a:p>
          <a:p>
            <a:pPr algn="ctr" fontAlgn="ctr" latinLnBrk="0">
              <a:lnSpc>
                <a:spcPct val="70000"/>
              </a:lnSpc>
            </a:pPr>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Responsibilities of </a:t>
            </a:r>
          </a:p>
          <a:p>
            <a:pPr algn="ctr" fontAlgn="ctr" latinLnBrk="0">
              <a:lnSpc>
                <a:spcPct val="70000"/>
              </a:lnSpc>
            </a:pPr>
            <a:endPar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endParaRPr>
          </a:p>
          <a:p>
            <a:pPr algn="ctr" fontAlgn="ctr" latinLnBrk="0">
              <a:lnSpc>
                <a:spcPct val="70000"/>
              </a:lnSpc>
            </a:pPr>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Stakeholder</a:t>
            </a:r>
            <a:endParaRPr lang="en-US" altLang="ko-KR" sz="900"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2" name="Rectangle 35"/>
          <p:cNvSpPr>
            <a:spLocks noChangeArrowheads="1"/>
          </p:cNvSpPr>
          <p:nvPr/>
        </p:nvSpPr>
        <p:spPr bwMode="auto">
          <a:xfrm>
            <a:off x="3807208" y="3717032"/>
            <a:ext cx="1152000" cy="724316"/>
          </a:xfrm>
          <a:prstGeom prst="rect">
            <a:avLst/>
          </a:prstGeom>
          <a:solidFill>
            <a:schemeClr val="bg1"/>
          </a:solidFill>
          <a:ln w="6350">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e-Document</a:t>
            </a:r>
            <a:endParaRPr lang="en-US" altLang="ko-KR" sz="900"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3" name="Rectangle 35"/>
          <p:cNvSpPr>
            <a:spLocks noChangeArrowheads="1"/>
          </p:cNvSpPr>
          <p:nvPr/>
        </p:nvSpPr>
        <p:spPr bwMode="auto">
          <a:xfrm>
            <a:off x="5103352" y="3717032"/>
            <a:ext cx="1152000" cy="724316"/>
          </a:xfrm>
          <a:prstGeom prst="rect">
            <a:avLst/>
          </a:prstGeom>
          <a:solidFill>
            <a:schemeClr val="bg1"/>
          </a:solidFill>
          <a:ln w="6350">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Registration</a:t>
            </a:r>
          </a:p>
          <a:p>
            <a:pPr algn="ctr" fontAlgn="ctr" latinLnBrk="0"/>
            <a:endPar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endParaRPr>
          </a:p>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Process</a:t>
            </a:r>
            <a:endParaRPr lang="en-US" altLang="ko-KR" sz="900"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4" name="Rectangle 35"/>
          <p:cNvSpPr>
            <a:spLocks noChangeArrowheads="1"/>
          </p:cNvSpPr>
          <p:nvPr/>
        </p:nvSpPr>
        <p:spPr bwMode="auto">
          <a:xfrm>
            <a:off x="6426792" y="3717032"/>
            <a:ext cx="1152000" cy="724316"/>
          </a:xfrm>
          <a:prstGeom prst="rect">
            <a:avLst/>
          </a:prstGeom>
          <a:solidFill>
            <a:schemeClr val="bg1"/>
          </a:solidFill>
          <a:ln w="6350">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Security</a:t>
            </a:r>
          </a:p>
          <a:p>
            <a:pPr algn="ctr" fontAlgn="ctr" latinLnBrk="0"/>
            <a:endPar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endParaRPr>
          </a:p>
          <a:p>
            <a:pPr algn="ctr" fontAlgn="ctr" latinLnBrk="0"/>
            <a:r>
              <a:rPr lang="en-US" altLang="ko-KR" sz="900" dirty="0" smtClean="0">
                <a:solidFill>
                  <a:srgbClr val="000000"/>
                </a:solidFill>
                <a:latin typeface="Times New Roman" pitchFamily="18" charset="0"/>
                <a:ea typeface="나눔고딕" pitchFamily="50" charset="-127"/>
                <a:cs typeface="Times New Roman" pitchFamily="18" charset="0"/>
                <a:sym typeface="Wingdings" pitchFamily="2" charset="2"/>
              </a:rPr>
              <a:t>Process</a:t>
            </a:r>
            <a:endParaRPr lang="en-US" altLang="ko-KR" sz="900"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5" name="오각형 14"/>
          <p:cNvSpPr/>
          <p:nvPr/>
        </p:nvSpPr>
        <p:spPr>
          <a:xfrm>
            <a:off x="1070904" y="2924944"/>
            <a:ext cx="1260000" cy="396000"/>
          </a:xfrm>
          <a:prstGeom prst="homePlate">
            <a:avLst/>
          </a:prstGeom>
          <a:solidFill>
            <a:schemeClr val="accent4">
              <a:lumMod val="40000"/>
              <a:lumOff val="60000"/>
            </a:schemeClr>
          </a:solidFill>
          <a:ln w="6350" algn="ctr">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t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spcBef>
                <a:spcPct val="0"/>
              </a:spcBef>
              <a:spcAft>
                <a:spcPct val="0"/>
              </a:spcAft>
            </a:pPr>
            <a:r>
              <a:rPr kumimoji="1" lang="en-US" altLang="ko-KR" sz="1200" b="1" dirty="0" smtClean="0">
                <a:solidFill>
                  <a:srgbClr val="000000"/>
                </a:solidFill>
                <a:latin typeface="Times New Roman" pitchFamily="18" charset="0"/>
                <a:ea typeface="나눔고딕" pitchFamily="50" charset="-127"/>
                <a:cs typeface="Times New Roman" pitchFamily="18" charset="0"/>
                <a:sym typeface="Wingdings" pitchFamily="2" charset="2"/>
              </a:rPr>
              <a:t>Bidding</a:t>
            </a:r>
            <a:endParaRPr kumimoji="1" lang="ko-KR" altLang="en-US" sz="1200" b="1"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6" name="오각형 15"/>
          <p:cNvSpPr/>
          <p:nvPr/>
        </p:nvSpPr>
        <p:spPr>
          <a:xfrm>
            <a:off x="2859149" y="2924944"/>
            <a:ext cx="1260000" cy="396000"/>
          </a:xfrm>
          <a:prstGeom prst="homePlate">
            <a:avLst/>
          </a:prstGeom>
          <a:solidFill>
            <a:schemeClr val="accent4">
              <a:lumMod val="40000"/>
              <a:lumOff val="60000"/>
            </a:schemeClr>
          </a:solidFill>
          <a:ln w="6350" algn="ctr">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t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spcBef>
                <a:spcPct val="0"/>
              </a:spcBef>
              <a:spcAft>
                <a:spcPct val="0"/>
              </a:spcAft>
            </a:pPr>
            <a:r>
              <a:rPr kumimoji="1" lang="en-US" altLang="ko-KR" sz="1200" b="1" dirty="0" smtClean="0">
                <a:solidFill>
                  <a:srgbClr val="000000"/>
                </a:solidFill>
                <a:latin typeface="Times New Roman" pitchFamily="18" charset="0"/>
                <a:ea typeface="나눔고딕" pitchFamily="50" charset="-127"/>
                <a:cs typeface="Times New Roman" pitchFamily="18" charset="0"/>
                <a:sym typeface="Wingdings" pitchFamily="2" charset="2"/>
              </a:rPr>
              <a:t>Bid Opening</a:t>
            </a:r>
            <a:endParaRPr kumimoji="1" lang="ko-KR" altLang="en-US" sz="1200" b="1"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7" name="오각형 16"/>
          <p:cNvSpPr/>
          <p:nvPr/>
        </p:nvSpPr>
        <p:spPr>
          <a:xfrm>
            <a:off x="4647394" y="2924944"/>
            <a:ext cx="1260000" cy="396000"/>
          </a:xfrm>
          <a:prstGeom prst="homePlate">
            <a:avLst/>
          </a:prstGeom>
          <a:solidFill>
            <a:schemeClr val="accent4">
              <a:lumMod val="40000"/>
              <a:lumOff val="60000"/>
            </a:schemeClr>
          </a:solidFill>
          <a:ln w="6350" algn="ctr">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t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spcBef>
                <a:spcPct val="0"/>
              </a:spcBef>
              <a:spcAft>
                <a:spcPct val="0"/>
              </a:spcAft>
            </a:pPr>
            <a:r>
              <a:rPr kumimoji="1" lang="en-US" altLang="ko-KR" sz="1200" b="1" dirty="0" smtClean="0">
                <a:solidFill>
                  <a:srgbClr val="000000"/>
                </a:solidFill>
                <a:latin typeface="Times New Roman" pitchFamily="18" charset="0"/>
                <a:ea typeface="나눔고딕" pitchFamily="50" charset="-127"/>
                <a:cs typeface="Times New Roman" pitchFamily="18" charset="0"/>
                <a:sym typeface="Wingdings" pitchFamily="2" charset="2"/>
              </a:rPr>
              <a:t>Contracting</a:t>
            </a:r>
            <a:endParaRPr kumimoji="1" lang="ko-KR" altLang="en-US" sz="1200" b="1"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8" name="오각형 17"/>
          <p:cNvSpPr/>
          <p:nvPr/>
        </p:nvSpPr>
        <p:spPr>
          <a:xfrm>
            <a:off x="6435640" y="2924944"/>
            <a:ext cx="1260000" cy="396000"/>
          </a:xfrm>
          <a:prstGeom prst="homePlate">
            <a:avLst/>
          </a:prstGeom>
          <a:solidFill>
            <a:schemeClr val="accent4">
              <a:lumMod val="40000"/>
              <a:lumOff val="60000"/>
            </a:schemeClr>
          </a:solidFill>
          <a:ln w="6350" algn="ctr">
            <a:solidFill>
              <a:srgbClr val="808080"/>
            </a:solidFill>
            <a:miter lim="800000"/>
            <a:headEnd type="none" w="sm" len="sm"/>
            <a:tailEnd type="none" w="sm" len="sm"/>
          </a:ln>
          <a:effectLst>
            <a:outerShdw blurRad="50800" dist="38100" dir="2700000" algn="tl" rotWithShape="0">
              <a:prstClr val="black">
                <a:alpha val="40000"/>
              </a:prstClr>
            </a:outerShdw>
          </a:effectLst>
        </p:spPr>
        <p:txBody>
          <a:bodyPr lIns="36000" tIns="36000" rIns="36000"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fontAlgn="ctr" latinLnBrk="0">
              <a:spcBef>
                <a:spcPct val="0"/>
              </a:spcBef>
              <a:spcAft>
                <a:spcPct val="0"/>
              </a:spcAft>
            </a:pPr>
            <a:r>
              <a:rPr kumimoji="1" lang="en-US" altLang="ko-KR" sz="1200" b="1" dirty="0" smtClean="0">
                <a:solidFill>
                  <a:srgbClr val="000000"/>
                </a:solidFill>
                <a:latin typeface="Times New Roman" pitchFamily="18" charset="0"/>
                <a:ea typeface="나눔고딕" pitchFamily="50" charset="-127"/>
                <a:cs typeface="Times New Roman" pitchFamily="18" charset="0"/>
                <a:sym typeface="Wingdings" pitchFamily="2" charset="2"/>
              </a:rPr>
              <a:t>Payment</a:t>
            </a:r>
            <a:endParaRPr kumimoji="1" lang="ko-KR" altLang="en-US" sz="1200" b="1" dirty="0">
              <a:solidFill>
                <a:srgbClr val="000000"/>
              </a:solidFill>
              <a:latin typeface="Times New Roman" pitchFamily="18" charset="0"/>
              <a:ea typeface="나눔고딕" pitchFamily="50" charset="-127"/>
              <a:cs typeface="Times New Roman" pitchFamily="18" charset="0"/>
              <a:sym typeface="Wingdings" pitchFamily="2" charset="2"/>
            </a:endParaRPr>
          </a:p>
        </p:txBody>
      </p:sp>
      <p:sp>
        <p:nvSpPr>
          <p:cNvPr id="19" name="직사각형 18"/>
          <p:cNvSpPr/>
          <p:nvPr/>
        </p:nvSpPr>
        <p:spPr>
          <a:xfrm>
            <a:off x="971600" y="2852936"/>
            <a:ext cx="6840760"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a:latin typeface="Times New Roman" pitchFamily="18" charset="0"/>
              <a:cs typeface="Times New Roman" pitchFamily="18" charset="0"/>
            </a:endParaRPr>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1"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(3)</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16</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20" name="표 19"/>
          <p:cNvGraphicFramePr>
            <a:graphicFrameLocks noGrp="1"/>
          </p:cNvGraphicFramePr>
          <p:nvPr/>
        </p:nvGraphicFramePr>
        <p:xfrm>
          <a:off x="179512" y="2200910"/>
          <a:ext cx="8856984" cy="2939840"/>
        </p:xfrm>
        <a:graphic>
          <a:graphicData uri="http://schemas.openxmlformats.org/drawingml/2006/table">
            <a:tbl>
              <a:tblPr/>
              <a:tblGrid>
                <a:gridCol w="3528392"/>
                <a:gridCol w="5328592"/>
              </a:tblGrid>
              <a:tr h="550856">
                <a:tc>
                  <a:txBody>
                    <a:bodyPr/>
                    <a:lstStyle/>
                    <a:p>
                      <a:pPr marL="270510" algn="ctr" latinLnBrk="1">
                        <a:lnSpc>
                          <a:spcPct val="115000"/>
                        </a:lnSpc>
                        <a:spcBef>
                          <a:spcPts val="1200"/>
                        </a:spcBef>
                        <a:spcAft>
                          <a:spcPts val="0"/>
                        </a:spcAft>
                      </a:pPr>
                      <a:r>
                        <a:rPr lang="en-US" sz="1300" b="1" baseline="0" dirty="0">
                          <a:solidFill>
                            <a:srgbClr val="000000"/>
                          </a:solidFill>
                          <a:latin typeface="Times New Roman"/>
                          <a:ea typeface="Times New Roman"/>
                        </a:rPr>
                        <a:t/>
                      </a:r>
                      <a:br>
                        <a:rPr lang="en-US" sz="1300" b="1" baseline="0" dirty="0">
                          <a:solidFill>
                            <a:srgbClr val="000000"/>
                          </a:solidFill>
                          <a:latin typeface="Times New Roman"/>
                          <a:ea typeface="Times New Roman"/>
                        </a:rPr>
                      </a:br>
                      <a:r>
                        <a:rPr lang="en-US" sz="1300" b="1" baseline="0" dirty="0">
                          <a:solidFill>
                            <a:srgbClr val="000000"/>
                          </a:solidFill>
                          <a:latin typeface="Times New Roman"/>
                          <a:ea typeface="Times New Roman"/>
                        </a:rPr>
                        <a:t>Criteria</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300" b="1" baseline="0">
                          <a:solidFill>
                            <a:srgbClr val="000000"/>
                          </a:solidFill>
                          <a:latin typeface="Times New Roman"/>
                          <a:ea typeface="Times New Roman"/>
                        </a:rPr>
                        <a:t>Description</a:t>
                      </a:r>
                      <a:endParaRPr lang="ko-KR" sz="1300" baseline="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608841">
                <a:tc>
                  <a:txBody>
                    <a:bodyPr/>
                    <a:lstStyle/>
                    <a:p>
                      <a:pPr marL="270510" algn="just" latinLnBrk="1">
                        <a:lnSpc>
                          <a:spcPct val="115000"/>
                        </a:lnSpc>
                        <a:spcBef>
                          <a:spcPts val="1200"/>
                        </a:spcBef>
                        <a:spcAft>
                          <a:spcPts val="0"/>
                        </a:spcAft>
                      </a:pPr>
                      <a:r>
                        <a:rPr lang="en-US" sz="1300" baseline="0" dirty="0">
                          <a:solidFill>
                            <a:srgbClr val="000000"/>
                          </a:solidFill>
                          <a:latin typeface="Times New Roman"/>
                          <a:ea typeface="Times New Roman"/>
                        </a:rPr>
                        <a:t>Preparation of legal basis on procedure of </a:t>
                      </a:r>
                      <a:endParaRPr lang="en-US" sz="1300" baseline="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300" baseline="0" dirty="0" smtClean="0">
                          <a:solidFill>
                            <a:srgbClr val="000000"/>
                          </a:solidFill>
                          <a:latin typeface="Times New Roman"/>
                          <a:ea typeface="Times New Roman"/>
                        </a:rPr>
                        <a:t>procurement </a:t>
                      </a:r>
                      <a:r>
                        <a:rPr lang="en-US" sz="1300" baseline="0" dirty="0">
                          <a:solidFill>
                            <a:srgbClr val="000000"/>
                          </a:solidFill>
                          <a:latin typeface="Times New Roman"/>
                          <a:ea typeface="Times New Roman"/>
                        </a:rPr>
                        <a:t>tasks, electronically</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300" baseline="0" dirty="0">
                          <a:solidFill>
                            <a:srgbClr val="000000"/>
                          </a:solidFill>
                          <a:latin typeface="Times New Roman"/>
                          <a:ea typeface="Times New Roman"/>
                        </a:rPr>
                        <a:t>Preparation of legal basis which is able to deal with procurement tasks </a:t>
                      </a:r>
                      <a:endParaRPr lang="en-US" sz="1300" baseline="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300" baseline="0" dirty="0" smtClean="0">
                          <a:solidFill>
                            <a:srgbClr val="000000"/>
                          </a:solidFill>
                          <a:latin typeface="Times New Roman"/>
                          <a:ea typeface="Times New Roman"/>
                        </a:rPr>
                        <a:t>such </a:t>
                      </a:r>
                      <a:r>
                        <a:rPr lang="en-US" sz="1300" baseline="0" dirty="0">
                          <a:solidFill>
                            <a:srgbClr val="000000"/>
                          </a:solidFill>
                          <a:latin typeface="Times New Roman"/>
                          <a:ea typeface="Times New Roman"/>
                        </a:rPr>
                        <a:t>as bidding notice, contract and etc, electronically</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856">
                <a:tc>
                  <a:txBody>
                    <a:bodyPr/>
                    <a:lstStyle/>
                    <a:p>
                      <a:pPr marL="270510" algn="just" latinLnBrk="1">
                        <a:lnSpc>
                          <a:spcPct val="115000"/>
                        </a:lnSpc>
                        <a:spcBef>
                          <a:spcPts val="1200"/>
                        </a:spcBef>
                        <a:spcAft>
                          <a:spcPts val="0"/>
                        </a:spcAft>
                      </a:pPr>
                      <a:r>
                        <a:rPr lang="en-US" sz="1300" baseline="0" dirty="0">
                          <a:solidFill>
                            <a:srgbClr val="000000"/>
                          </a:solidFill>
                          <a:latin typeface="Times New Roman"/>
                          <a:ea typeface="Times New Roman"/>
                        </a:rPr>
                        <a:t>Enhancement of e-Procurement’s stability and reliability</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300" baseline="0" dirty="0">
                          <a:solidFill>
                            <a:srgbClr val="000000"/>
                          </a:solidFill>
                          <a:latin typeface="Times New Roman"/>
                          <a:ea typeface="Times New Roman"/>
                        </a:rPr>
                        <a:t>Securing of transaction’s stability and reliability by clarifying the point of arrival e-document and </a:t>
                      </a:r>
                      <a:r>
                        <a:rPr lang="en-US" sz="1300" baseline="0" dirty="0" err="1">
                          <a:solidFill>
                            <a:srgbClr val="000000"/>
                          </a:solidFill>
                          <a:latin typeface="Times New Roman"/>
                          <a:ea typeface="Times New Roman"/>
                        </a:rPr>
                        <a:t>effectivation</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856">
                <a:tc>
                  <a:txBody>
                    <a:bodyPr/>
                    <a:lstStyle/>
                    <a:p>
                      <a:pPr marL="270510" algn="just" latinLnBrk="1">
                        <a:lnSpc>
                          <a:spcPct val="115000"/>
                        </a:lnSpc>
                        <a:spcBef>
                          <a:spcPts val="1200"/>
                        </a:spcBef>
                        <a:spcAft>
                          <a:spcPts val="0"/>
                        </a:spcAft>
                      </a:pPr>
                      <a:r>
                        <a:rPr lang="en-US" sz="1300" baseline="0">
                          <a:solidFill>
                            <a:srgbClr val="000000"/>
                          </a:solidFill>
                          <a:latin typeface="Times New Roman"/>
                          <a:ea typeface="Times New Roman"/>
                        </a:rPr>
                        <a:t>Preparation of prevention from illegal e-tender</a:t>
                      </a:r>
                      <a:endParaRPr lang="ko-KR" sz="1300" baseline="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300" spc="-30" baseline="0" dirty="0">
                          <a:solidFill>
                            <a:srgbClr val="000000"/>
                          </a:solidFill>
                          <a:latin typeface="Times New Roman"/>
                          <a:ea typeface="Times New Roman"/>
                        </a:rPr>
                        <a:t>Preparation of penalty basis in case of illegal action on e-Procurement such as counterfeit, falsification, transfer or rental of certification</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856">
                <a:tc>
                  <a:txBody>
                    <a:bodyPr/>
                    <a:lstStyle/>
                    <a:p>
                      <a:pPr marL="270510" algn="just" latinLnBrk="1">
                        <a:lnSpc>
                          <a:spcPct val="115000"/>
                        </a:lnSpc>
                        <a:spcBef>
                          <a:spcPts val="1200"/>
                        </a:spcBef>
                        <a:spcAft>
                          <a:spcPts val="0"/>
                        </a:spcAft>
                      </a:pPr>
                      <a:r>
                        <a:rPr lang="en-US" sz="1300" baseline="0" dirty="0">
                          <a:solidFill>
                            <a:srgbClr val="000000"/>
                          </a:solidFill>
                          <a:latin typeface="Times New Roman"/>
                          <a:ea typeface="Times New Roman"/>
                        </a:rPr>
                        <a:t>Inducement of e-Procurement utilization in </a:t>
                      </a:r>
                      <a:endParaRPr lang="en-US" sz="1300" baseline="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300" baseline="0" dirty="0" smtClean="0">
                          <a:solidFill>
                            <a:srgbClr val="000000"/>
                          </a:solidFill>
                          <a:latin typeface="Times New Roman"/>
                          <a:ea typeface="Times New Roman"/>
                        </a:rPr>
                        <a:t>private </a:t>
                      </a:r>
                      <a:r>
                        <a:rPr lang="en-US" sz="1300" baseline="0" dirty="0">
                          <a:solidFill>
                            <a:srgbClr val="000000"/>
                          </a:solidFill>
                          <a:latin typeface="Times New Roman"/>
                          <a:ea typeface="Times New Roman"/>
                        </a:rPr>
                        <a:t>sector</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300" spc="-30" baseline="0" dirty="0">
                          <a:solidFill>
                            <a:srgbClr val="000000"/>
                          </a:solidFill>
                          <a:latin typeface="Times New Roman"/>
                          <a:ea typeface="Times New Roman"/>
                        </a:rPr>
                        <a:t>Preparation of basis for usage of system by private sector in order to procure </a:t>
                      </a:r>
                      <a:endParaRPr lang="en-US" sz="1300" spc="-30" baseline="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300" spc="-30" baseline="0" dirty="0" smtClean="0">
                          <a:solidFill>
                            <a:srgbClr val="000000"/>
                          </a:solidFill>
                          <a:latin typeface="Times New Roman"/>
                          <a:ea typeface="Times New Roman"/>
                        </a:rPr>
                        <a:t>goods </a:t>
                      </a:r>
                      <a:r>
                        <a:rPr lang="en-US" sz="1300" spc="-30" baseline="0" dirty="0">
                          <a:solidFill>
                            <a:srgbClr val="000000"/>
                          </a:solidFill>
                          <a:latin typeface="Times New Roman"/>
                          <a:ea typeface="Times New Roman"/>
                        </a:rPr>
                        <a:t>through the national integrated e-Procurement system</a:t>
                      </a:r>
                      <a:endParaRPr lang="ko-KR" sz="1300" baseline="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41" name="Rectangle 1"/>
          <p:cNvSpPr>
            <a:spLocks noChangeArrowheads="1"/>
          </p:cNvSpPr>
          <p:nvPr/>
        </p:nvSpPr>
        <p:spPr bwMode="auto">
          <a:xfrm>
            <a:off x="0" y="1559495"/>
            <a:ext cx="788436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3">
                <a:ln>
                  <a:noFill/>
                </a:ln>
                <a:solidFill>
                  <a:schemeClr val="tx1"/>
                </a:solidFill>
                <a:effectLst/>
                <a:latin typeface="Times New Roman" pitchFamily="18" charset="0"/>
                <a:ea typeface="한양신명조" charset="-127"/>
                <a:cs typeface="Times New Roman" pitchFamily="18" charset="0"/>
              </a:rPr>
              <a:t>Definition of main item for national integrated e-Procurement system</a:t>
            </a:r>
          </a:p>
        </p:txBody>
      </p:sp>
      <p:sp>
        <p:nvSpPr>
          <p:cNvPr id="7"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(4)</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17</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20" name="표 19"/>
          <p:cNvGraphicFramePr>
            <a:graphicFrameLocks noGrp="1"/>
          </p:cNvGraphicFramePr>
          <p:nvPr/>
        </p:nvGraphicFramePr>
        <p:xfrm>
          <a:off x="395536" y="1484784"/>
          <a:ext cx="8208911" cy="4793264"/>
        </p:xfrm>
        <a:graphic>
          <a:graphicData uri="http://schemas.openxmlformats.org/drawingml/2006/table">
            <a:tbl>
              <a:tblPr/>
              <a:tblGrid>
                <a:gridCol w="2010745"/>
                <a:gridCol w="6198166"/>
              </a:tblGrid>
              <a:tr h="387284">
                <a:tc>
                  <a:txBody>
                    <a:bodyPr/>
                    <a:lstStyle/>
                    <a:p>
                      <a:pPr marL="270510" algn="ctr" latinLnBrk="1">
                        <a:lnSpc>
                          <a:spcPct val="115000"/>
                        </a:lnSpc>
                        <a:spcBef>
                          <a:spcPts val="1200"/>
                        </a:spcBef>
                        <a:spcAft>
                          <a:spcPts val="0"/>
                        </a:spcAft>
                      </a:pPr>
                      <a:r>
                        <a:rPr lang="en-US" sz="1300" b="1" baseline="0" dirty="0">
                          <a:solidFill>
                            <a:srgbClr val="000000"/>
                          </a:solidFill>
                          <a:latin typeface="Times New Roman"/>
                          <a:ea typeface="Times New Roman"/>
                        </a:rPr>
                        <a:t/>
                      </a:r>
                      <a:br>
                        <a:rPr lang="en-US" sz="1300" b="1" baseline="0" dirty="0">
                          <a:solidFill>
                            <a:srgbClr val="000000"/>
                          </a:solidFill>
                          <a:latin typeface="Times New Roman"/>
                          <a:ea typeface="Times New Roman"/>
                        </a:rPr>
                      </a:br>
                      <a:r>
                        <a:rPr lang="en-US" sz="1300" b="1" baseline="0" dirty="0">
                          <a:solidFill>
                            <a:srgbClr val="000000"/>
                          </a:solidFill>
                          <a:latin typeface="Times New Roman"/>
                          <a:ea typeface="Times New Roman"/>
                        </a:rPr>
                        <a:t>Criteria</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300" b="1" baseline="0">
                          <a:solidFill>
                            <a:srgbClr val="000000"/>
                          </a:solidFill>
                          <a:latin typeface="Times New Roman"/>
                          <a:ea typeface="Times New Roman"/>
                        </a:rPr>
                        <a:t>Description</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355050">
                <a:tc>
                  <a:txBody>
                    <a:bodyPr/>
                    <a:lstStyle/>
                    <a:p>
                      <a:pPr marL="270510" algn="ctr" latinLnBrk="1">
                        <a:lnSpc>
                          <a:spcPct val="115000"/>
                        </a:lnSpc>
                        <a:spcBef>
                          <a:spcPts val="1200"/>
                        </a:spcBef>
                        <a:spcAft>
                          <a:spcPts val="0"/>
                        </a:spcAft>
                      </a:pPr>
                      <a:r>
                        <a:rPr lang="en-US" sz="1300" baseline="0" dirty="0">
                          <a:solidFill>
                            <a:srgbClr val="000000"/>
                          </a:solidFill>
                          <a:latin typeface="Times New Roman"/>
                          <a:ea typeface="Times New Roman"/>
                        </a:rPr>
                        <a:t>General provision</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a:solidFill>
                            <a:srgbClr val="000000"/>
                          </a:solidFill>
                          <a:latin typeface="Times New Roman"/>
                          <a:ea typeface="Times New Roman"/>
                        </a:rPr>
                        <a:t>Objective, definition, scope and etc.</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374">
                <a:tc>
                  <a:txBody>
                    <a:bodyPr/>
                    <a:lstStyle/>
                    <a:p>
                      <a:pPr marL="270510" algn="ctr" latinLnBrk="1">
                        <a:lnSpc>
                          <a:spcPct val="115000"/>
                        </a:lnSpc>
                        <a:spcBef>
                          <a:spcPts val="1200"/>
                        </a:spcBef>
                        <a:spcAft>
                          <a:spcPts val="0"/>
                        </a:spcAft>
                      </a:pPr>
                      <a:r>
                        <a:rPr lang="en-US" sz="1300" baseline="0" dirty="0">
                          <a:solidFill>
                            <a:srgbClr val="000000"/>
                          </a:solidFill>
                          <a:latin typeface="Times New Roman"/>
                          <a:ea typeface="Times New Roman"/>
                        </a:rPr>
                        <a:t>Digitalization of</a:t>
                      </a:r>
                      <a:endParaRPr lang="ko-KR" sz="1300" baseline="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dirty="0">
                          <a:solidFill>
                            <a:srgbClr val="000000"/>
                          </a:solidFill>
                          <a:latin typeface="Times New Roman"/>
                          <a:ea typeface="Times New Roman"/>
                        </a:rPr>
                        <a:t>procurement tasks</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dirty="0">
                          <a:solidFill>
                            <a:srgbClr val="000000"/>
                          </a:solidFill>
                          <a:latin typeface="Times New Roman"/>
                          <a:ea typeface="Times New Roman"/>
                        </a:rPr>
                        <a:t>Electronic process, bidding notice, tendering, e-contracting, e-payment of deposit, transmission of e-document</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9024">
                <a:tc>
                  <a:txBody>
                    <a:bodyPr/>
                    <a:lstStyle/>
                    <a:p>
                      <a:pPr marL="270510" algn="ctr" latinLnBrk="1">
                        <a:lnSpc>
                          <a:spcPct val="115000"/>
                        </a:lnSpc>
                        <a:spcBef>
                          <a:spcPts val="1200"/>
                        </a:spcBef>
                        <a:spcAft>
                          <a:spcPts val="0"/>
                        </a:spcAft>
                      </a:pPr>
                      <a:r>
                        <a:rPr lang="en-US" sz="1300" baseline="0">
                          <a:solidFill>
                            <a:srgbClr val="000000"/>
                          </a:solidFill>
                          <a:latin typeface="Times New Roman"/>
                          <a:ea typeface="Times New Roman"/>
                        </a:rPr>
                        <a:t>Management and</a:t>
                      </a:r>
                      <a:endParaRPr lang="ko-KR" sz="13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a:solidFill>
                            <a:srgbClr val="000000"/>
                          </a:solidFill>
                          <a:latin typeface="Times New Roman"/>
                          <a:ea typeface="Times New Roman"/>
                        </a:rPr>
                        <a:t>protection of</a:t>
                      </a:r>
                      <a:endParaRPr lang="ko-KR" sz="13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a:solidFill>
                            <a:srgbClr val="000000"/>
                          </a:solidFill>
                          <a:latin typeface="Times New Roman"/>
                          <a:ea typeface="Times New Roman"/>
                        </a:rPr>
                        <a:t>information as to</a:t>
                      </a:r>
                      <a:endParaRPr lang="ko-KR" sz="13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a:solidFill>
                            <a:srgbClr val="000000"/>
                          </a:solidFill>
                          <a:latin typeface="Times New Roman"/>
                          <a:ea typeface="Times New Roman"/>
                        </a:rPr>
                        <a:t>e-Procurement users</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spc="-30" baseline="0" dirty="0">
                          <a:solidFill>
                            <a:srgbClr val="000000"/>
                          </a:solidFill>
                          <a:latin typeface="Times New Roman"/>
                          <a:ea typeface="Times New Roman"/>
                        </a:rPr>
                        <a:t>Management and provision of information as to contract, user registration of e-Procurement user, privacy protection, prohibition of procurement tasks disturbances, prohibition of illegal e-Procurement behaviors</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699">
                <a:tc>
                  <a:txBody>
                    <a:bodyPr/>
                    <a:lstStyle/>
                    <a:p>
                      <a:pPr marL="270510" algn="ctr" latinLnBrk="1">
                        <a:lnSpc>
                          <a:spcPct val="115000"/>
                        </a:lnSpc>
                        <a:spcBef>
                          <a:spcPts val="1200"/>
                        </a:spcBef>
                        <a:spcAft>
                          <a:spcPts val="0"/>
                        </a:spcAft>
                      </a:pPr>
                      <a:r>
                        <a:rPr lang="en-US" sz="1300" baseline="0">
                          <a:solidFill>
                            <a:srgbClr val="000000"/>
                          </a:solidFill>
                          <a:latin typeface="Times New Roman"/>
                          <a:ea typeface="Times New Roman"/>
                        </a:rPr>
                        <a:t>Support and</a:t>
                      </a:r>
                      <a:endParaRPr lang="ko-KR" sz="13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a:solidFill>
                            <a:srgbClr val="000000"/>
                          </a:solidFill>
                          <a:latin typeface="Times New Roman"/>
                          <a:ea typeface="Times New Roman"/>
                        </a:rPr>
                        <a:t>promotion of</a:t>
                      </a:r>
                      <a:endParaRPr lang="ko-KR" sz="13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300" baseline="0">
                          <a:solidFill>
                            <a:srgbClr val="000000"/>
                          </a:solidFill>
                          <a:latin typeface="Times New Roman"/>
                          <a:ea typeface="Times New Roman"/>
                        </a:rPr>
                        <a:t>e-Procurement tasks</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dirty="0">
                          <a:solidFill>
                            <a:srgbClr val="000000"/>
                          </a:solidFill>
                          <a:latin typeface="Times New Roman"/>
                          <a:ea typeface="Times New Roman"/>
                        </a:rPr>
                        <a:t>Education and Training as to e-Procurement, international cooperation and export </a:t>
                      </a:r>
                      <a:endParaRPr lang="en-US" sz="1300" baseline="0" dirty="0" smtClean="0">
                        <a:solidFill>
                          <a:srgbClr val="000000"/>
                        </a:solidFill>
                        <a:latin typeface="Times New Roman"/>
                        <a:ea typeface="Times New Roman"/>
                      </a:endParaRPr>
                    </a:p>
                    <a:p>
                      <a:pPr marL="270510" algn="l" latinLnBrk="1">
                        <a:lnSpc>
                          <a:spcPct val="115000"/>
                        </a:lnSpc>
                        <a:spcBef>
                          <a:spcPts val="1200"/>
                        </a:spcBef>
                        <a:spcAft>
                          <a:spcPts val="0"/>
                        </a:spcAft>
                      </a:pPr>
                      <a:r>
                        <a:rPr lang="en-US" sz="1300" baseline="0" dirty="0" smtClean="0">
                          <a:solidFill>
                            <a:srgbClr val="000000"/>
                          </a:solidFill>
                          <a:latin typeface="Times New Roman"/>
                          <a:ea typeface="Times New Roman"/>
                        </a:rPr>
                        <a:t>promotion</a:t>
                      </a:r>
                      <a:r>
                        <a:rPr lang="en-US" sz="1300" baseline="0" dirty="0">
                          <a:solidFill>
                            <a:srgbClr val="000000"/>
                          </a:solidFill>
                          <a:latin typeface="Times New Roman"/>
                          <a:ea typeface="Times New Roman"/>
                        </a:rPr>
                        <a:t>, center for supporting e-Procurement, appointed cancellation of center</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050">
                <a:tc>
                  <a:txBody>
                    <a:bodyPr/>
                    <a:lstStyle/>
                    <a:p>
                      <a:pPr marL="270510" algn="ctr" latinLnBrk="1">
                        <a:lnSpc>
                          <a:spcPct val="115000"/>
                        </a:lnSpc>
                        <a:spcBef>
                          <a:spcPts val="1200"/>
                        </a:spcBef>
                        <a:spcAft>
                          <a:spcPts val="0"/>
                        </a:spcAft>
                      </a:pPr>
                      <a:r>
                        <a:rPr lang="en-US" sz="1300" baseline="0">
                          <a:solidFill>
                            <a:srgbClr val="000000"/>
                          </a:solidFill>
                          <a:latin typeface="Times New Roman"/>
                          <a:ea typeface="Times New Roman"/>
                        </a:rPr>
                        <a:t>Supplementary rules</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dirty="0">
                          <a:solidFill>
                            <a:srgbClr val="000000"/>
                          </a:solidFill>
                          <a:latin typeface="Times New Roman"/>
                          <a:ea typeface="Times New Roman"/>
                        </a:rPr>
                        <a:t>Fee of using e-Procurement system, payment of reward</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536">
                <a:tc>
                  <a:txBody>
                    <a:bodyPr/>
                    <a:lstStyle/>
                    <a:p>
                      <a:pPr marL="270510" algn="ctr" latinLnBrk="1">
                        <a:lnSpc>
                          <a:spcPct val="115000"/>
                        </a:lnSpc>
                        <a:spcBef>
                          <a:spcPts val="1200"/>
                        </a:spcBef>
                        <a:spcAft>
                          <a:spcPts val="0"/>
                        </a:spcAft>
                      </a:pPr>
                      <a:r>
                        <a:rPr lang="en-US" sz="1300" baseline="0">
                          <a:solidFill>
                            <a:srgbClr val="000000"/>
                          </a:solidFill>
                          <a:latin typeface="Times New Roman"/>
                          <a:ea typeface="Times New Roman"/>
                        </a:rPr>
                        <a:t>Penalty</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dirty="0">
                          <a:solidFill>
                            <a:srgbClr val="000000"/>
                          </a:solidFill>
                          <a:latin typeface="Times New Roman"/>
                          <a:ea typeface="Times New Roman"/>
                        </a:rPr>
                        <a:t>Penalty, fine and etc.</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32">
                <a:tc>
                  <a:txBody>
                    <a:bodyPr/>
                    <a:lstStyle/>
                    <a:p>
                      <a:pPr marL="270510" algn="ctr" latinLnBrk="1">
                        <a:lnSpc>
                          <a:spcPct val="115000"/>
                        </a:lnSpc>
                        <a:spcBef>
                          <a:spcPts val="1200"/>
                        </a:spcBef>
                        <a:spcAft>
                          <a:spcPts val="0"/>
                        </a:spcAft>
                      </a:pPr>
                      <a:r>
                        <a:rPr lang="en-US" sz="1300" baseline="0">
                          <a:solidFill>
                            <a:srgbClr val="000000"/>
                          </a:solidFill>
                          <a:latin typeface="Times New Roman"/>
                          <a:ea typeface="Times New Roman"/>
                        </a:rPr>
                        <a:t>Criteria</a:t>
                      </a:r>
                      <a:endParaRPr lang="ko-KR" sz="1300" baseline="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l" latinLnBrk="1">
                        <a:lnSpc>
                          <a:spcPct val="115000"/>
                        </a:lnSpc>
                        <a:spcBef>
                          <a:spcPts val="1200"/>
                        </a:spcBef>
                        <a:spcAft>
                          <a:spcPts val="0"/>
                        </a:spcAft>
                      </a:pPr>
                      <a:r>
                        <a:rPr lang="en-US" sz="1300" baseline="0" dirty="0">
                          <a:solidFill>
                            <a:srgbClr val="000000"/>
                          </a:solidFill>
                          <a:latin typeface="Times New Roman"/>
                          <a:ea typeface="Times New Roman"/>
                        </a:rPr>
                        <a:t>Description</a:t>
                      </a:r>
                      <a:endParaRPr lang="ko-KR" sz="1300" baseline="0" dirty="0">
                        <a:solidFill>
                          <a:srgbClr val="000000"/>
                        </a:solidFill>
                        <a:latin typeface="Times New Roman"/>
                        <a:ea typeface="Times New Roman"/>
                      </a:endParaRPr>
                    </a:p>
                  </a:txBody>
                  <a:tcPr marL="53840" marR="53840" marT="14780" marB="14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65" name="Rectangle 1"/>
          <p:cNvSpPr>
            <a:spLocks noChangeArrowheads="1"/>
          </p:cNvSpPr>
          <p:nvPr/>
        </p:nvSpPr>
        <p:spPr bwMode="auto">
          <a:xfrm>
            <a:off x="1907704" y="1124744"/>
            <a:ext cx="568777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chemeClr val="tx1"/>
                </a:solidFill>
                <a:effectLst/>
                <a:latin typeface="굴림" pitchFamily="50" charset="-127"/>
                <a:ea typeface="맑은 고딕" pitchFamily="50" charset="-127"/>
                <a:cs typeface="굴림" pitchFamily="50" charset="-127"/>
              </a:rPr>
              <a:t>&lt;</a:t>
            </a:r>
            <a:r>
              <a:rPr kumimoji="1" lang="en-US" altLang="ko-KR" sz="1200" b="1" i="0" u="none" strike="noStrike" cap="none" normalizeH="0" baseline="0" dirty="0" smtClean="0">
                <a:ln>
                  <a:noFill/>
                </a:ln>
                <a:solidFill>
                  <a:schemeClr val="tx1"/>
                </a:solidFill>
                <a:effectLst/>
                <a:latin typeface="굴림" pitchFamily="50" charset="-127"/>
                <a:ea typeface="Times New Roman" pitchFamily="18" charset="0"/>
                <a:cs typeface="굴림" pitchFamily="50" charset="-127"/>
              </a:rPr>
              <a:t>Main contents of The law regarding use and promotion of E-Procurement</a:t>
            </a:r>
            <a:r>
              <a:rPr kumimoji="1" lang="en-US" altLang="ko-KR" sz="1200" b="1" i="0" u="none" strike="noStrike" cap="none" normalizeH="0" baseline="0" dirty="0" smtClean="0">
                <a:ln>
                  <a:noFill/>
                </a:ln>
                <a:solidFill>
                  <a:schemeClr val="tx1"/>
                </a:solidFill>
                <a:effectLst/>
                <a:latin typeface="굴림" pitchFamily="50" charset="-127"/>
                <a:ea typeface="맑은 고딕" pitchFamily="50" charset="-127"/>
                <a:cs typeface="굴림" pitchFamily="50" charset="-127"/>
              </a:rPr>
              <a:t>&gt;</a:t>
            </a:r>
            <a:endParaRPr kumimoji="1" lang="en-US" altLang="ko-KR" sz="1200" b="1" i="0" u="none" strike="noStrike" cap="none" normalizeH="0" baseline="0" dirty="0" smtClean="0">
              <a:ln>
                <a:noFill/>
              </a:ln>
              <a:solidFill>
                <a:schemeClr val="tx1"/>
              </a:solidFill>
              <a:effectLst/>
              <a:latin typeface="굴림" pitchFamily="50" charset="-127"/>
              <a:ea typeface="Times New Roman" pitchFamily="18" charset="0"/>
              <a:cs typeface="굴림" pitchFamily="50" charset="-127"/>
            </a:endParaRPr>
          </a:p>
        </p:txBody>
      </p:sp>
      <p:sp>
        <p:nvSpPr>
          <p:cNvPr id="7"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(5)</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18</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20" name="표 19"/>
          <p:cNvGraphicFramePr>
            <a:graphicFrameLocks noGrp="1"/>
          </p:cNvGraphicFramePr>
          <p:nvPr/>
        </p:nvGraphicFramePr>
        <p:xfrm>
          <a:off x="323528" y="836712"/>
          <a:ext cx="8496944" cy="5963459"/>
        </p:xfrm>
        <a:graphic>
          <a:graphicData uri="http://schemas.openxmlformats.org/drawingml/2006/table">
            <a:tbl>
              <a:tblPr/>
              <a:tblGrid>
                <a:gridCol w="1808407"/>
                <a:gridCol w="6688537"/>
              </a:tblGrid>
              <a:tr h="156618">
                <a:tc>
                  <a:txBody>
                    <a:bodyPr/>
                    <a:lstStyle/>
                    <a:p>
                      <a:pPr marL="270510" algn="ctr" latinLnBrk="1">
                        <a:lnSpc>
                          <a:spcPct val="115000"/>
                        </a:lnSpc>
                        <a:spcBef>
                          <a:spcPts val="1200"/>
                        </a:spcBef>
                        <a:spcAft>
                          <a:spcPts val="0"/>
                        </a:spcAft>
                      </a:pPr>
                      <a:r>
                        <a:rPr lang="en-US" sz="1100" b="1" dirty="0">
                          <a:solidFill>
                            <a:srgbClr val="000000"/>
                          </a:solidFill>
                          <a:latin typeface="Times New Roman"/>
                          <a:ea typeface="Times New Roman"/>
                        </a:rPr>
                        <a:t>Category</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100" b="1">
                          <a:solidFill>
                            <a:srgbClr val="000000"/>
                          </a:solidFill>
                          <a:latin typeface="Times New Roman"/>
                          <a:ea typeface="Times New Roman"/>
                        </a:rPr>
                        <a:t>Description</a:t>
                      </a:r>
                      <a:endParaRPr lang="ko-KR" sz="110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1148860">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Role and</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responsibility of</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procurement managing institution</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role and responsibility of procurement managing institution or institution in charge of procurement </a:t>
                      </a:r>
                      <a:endParaRPr lang="en-US" sz="110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smtClean="0">
                          <a:solidFill>
                            <a:srgbClr val="000000"/>
                          </a:solidFill>
                          <a:latin typeface="Times New Roman"/>
                          <a:ea typeface="Times New Roman"/>
                        </a:rPr>
                        <a:t>work</a:t>
                      </a:r>
                      <a:r>
                        <a:rPr lang="en-US" sz="1100" dirty="0">
                          <a:solidFill>
                            <a:srgbClr val="000000"/>
                          </a:solidFill>
                          <a:latin typeface="Times New Roman"/>
                          <a:ea typeface="Times New Roman"/>
                        </a:rPr>
                        <a:t>. </a:t>
                      </a:r>
                      <a:endParaRPr lang="en-US" sz="110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smtClean="0">
                          <a:solidFill>
                            <a:srgbClr val="000000"/>
                          </a:solidFill>
                          <a:latin typeface="Times New Roman"/>
                          <a:ea typeface="Times New Roman"/>
                        </a:rPr>
                        <a:t>Examples </a:t>
                      </a:r>
                      <a:r>
                        <a:rPr lang="en-US" sz="1100" dirty="0">
                          <a:solidFill>
                            <a:srgbClr val="000000"/>
                          </a:solidFill>
                          <a:latin typeface="Times New Roman"/>
                          <a:ea typeface="Times New Roman"/>
                        </a:rPr>
                        <a:t>are as follows.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spc="-30" dirty="0">
                          <a:solidFill>
                            <a:srgbClr val="000000"/>
                          </a:solidFill>
                          <a:latin typeface="Times New Roman"/>
                          <a:ea typeface="Times New Roman"/>
                        </a:rPr>
                        <a:t>- Uses system to reflect requirements to be convenient to execute procurement works.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Collects information required for executing e-Procurement system or </a:t>
                      </a:r>
                      <a:r>
                        <a:rPr lang="en-US" sz="1100" dirty="0" smtClean="0">
                          <a:solidFill>
                            <a:srgbClr val="000000"/>
                          </a:solidFill>
                          <a:latin typeface="Times New Roman"/>
                          <a:ea typeface="Times New Roman"/>
                        </a:rPr>
                        <a:t> procurement </a:t>
                      </a:r>
                      <a:r>
                        <a:rPr lang="en-US" sz="1100" dirty="0">
                          <a:solidFill>
                            <a:srgbClr val="000000"/>
                          </a:solidFill>
                          <a:latin typeface="Times New Roman"/>
                          <a:ea typeface="Times New Roman"/>
                        </a:rPr>
                        <a:t>work </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8860">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Role and</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responsibility of</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demand agency</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role and responsibility of institutions registered at e-Procurement system to execute procurement </a:t>
                      </a:r>
                      <a:endParaRPr lang="en-US" sz="110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smtClean="0">
                          <a:solidFill>
                            <a:srgbClr val="000000"/>
                          </a:solidFill>
                          <a:latin typeface="Times New Roman"/>
                          <a:ea typeface="Times New Roman"/>
                        </a:rPr>
                        <a:t>works.</a:t>
                      </a:r>
                    </a:p>
                    <a:p>
                      <a:pPr marL="270510" algn="just" latinLnBrk="1">
                        <a:lnSpc>
                          <a:spcPct val="115000"/>
                        </a:lnSpc>
                        <a:spcBef>
                          <a:spcPts val="1200"/>
                        </a:spcBef>
                        <a:spcAft>
                          <a:spcPts val="0"/>
                        </a:spcAft>
                      </a:pPr>
                      <a:r>
                        <a:rPr lang="en-US" sz="1100" dirty="0" smtClean="0">
                          <a:solidFill>
                            <a:srgbClr val="000000"/>
                          </a:solidFill>
                          <a:latin typeface="Times New Roman"/>
                          <a:ea typeface="Times New Roman"/>
                        </a:rPr>
                        <a:t> </a:t>
                      </a:r>
                      <a:r>
                        <a:rPr lang="en-US" sz="1100" dirty="0">
                          <a:solidFill>
                            <a:srgbClr val="000000"/>
                          </a:solidFill>
                          <a:latin typeface="Times New Roman"/>
                          <a:ea typeface="Times New Roman"/>
                        </a:rPr>
                        <a:t>Examples are as follow.</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Registers users in charge of managing the </a:t>
                      </a:r>
                      <a:r>
                        <a:rPr lang="en-US" sz="1100" dirty="0" smtClean="0">
                          <a:solidFill>
                            <a:srgbClr val="000000"/>
                          </a:solidFill>
                          <a:latin typeface="Times New Roman"/>
                          <a:ea typeface="Times New Roman"/>
                        </a:rPr>
                        <a:t>work  - </a:t>
                      </a:r>
                      <a:r>
                        <a:rPr lang="en-US" sz="1100" dirty="0">
                          <a:solidFill>
                            <a:srgbClr val="000000"/>
                          </a:solidFill>
                          <a:latin typeface="Times New Roman"/>
                          <a:ea typeface="Times New Roman"/>
                        </a:rPr>
                        <a:t>Manages users and registered authentications </a:t>
                      </a:r>
                      <a:r>
                        <a:rPr lang="en-US" sz="1100" dirty="0" smtClean="0">
                          <a:solidFill>
                            <a:srgbClr val="000000"/>
                          </a:solidFill>
                          <a:latin typeface="Times New Roman"/>
                          <a:ea typeface="Times New Roman"/>
                        </a:rPr>
                        <a:t>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Installs vaccine program, responsible for security, etc. </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0119">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Role and</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responsibility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users in demand</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agency</a:t>
                      </a:r>
                      <a:endParaRPr lang="ko-KR" sz="110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role and responsibility of managers and users in demand agency. Examples are as follow.</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Responsible for managing e-signatures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Take actions to loss of </a:t>
                      </a:r>
                      <a:r>
                        <a:rPr lang="en-US" sz="1100" dirty="0" smtClean="0">
                          <a:solidFill>
                            <a:srgbClr val="000000"/>
                          </a:solidFill>
                          <a:latin typeface="Times New Roman"/>
                          <a:ea typeface="Times New Roman"/>
                        </a:rPr>
                        <a:t>e-signature - </a:t>
                      </a:r>
                      <a:r>
                        <a:rPr lang="en-US" sz="1100" dirty="0">
                          <a:solidFill>
                            <a:srgbClr val="000000"/>
                          </a:solidFill>
                          <a:latin typeface="Times New Roman"/>
                          <a:ea typeface="Times New Roman"/>
                        </a:rPr>
                        <a:t>Confirm the information registered at e-Procurement system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Understands and complies with various regulations regarding </a:t>
                      </a:r>
                      <a:r>
                        <a:rPr lang="en-US" sz="1100" dirty="0" smtClean="0">
                          <a:solidFill>
                            <a:srgbClr val="000000"/>
                          </a:solidFill>
                          <a:latin typeface="Times New Roman"/>
                          <a:ea typeface="Times New Roman"/>
                        </a:rPr>
                        <a:t>to  </a:t>
                      </a:r>
                      <a:r>
                        <a:rPr lang="en-US" sz="1100" dirty="0">
                          <a:solidFill>
                            <a:srgbClr val="000000"/>
                          </a:solidFill>
                          <a:latin typeface="Times New Roman"/>
                          <a:ea typeface="Times New Roman"/>
                        </a:rPr>
                        <a:t>procurement works</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718">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Role and</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responsibility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supplier</a:t>
                      </a:r>
                      <a:endParaRPr lang="ko-KR" sz="110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role and responsibility of business operators registered at e-Procurement system.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Responsible for managing e-signatures </a:t>
                      </a:r>
                      <a:r>
                        <a:rPr lang="en-US" sz="1100" dirty="0" smtClean="0">
                          <a:solidFill>
                            <a:srgbClr val="000000"/>
                          </a:solidFill>
                          <a:latin typeface="Times New Roman"/>
                          <a:ea typeface="Times New Roman"/>
                        </a:rPr>
                        <a:t>  - </a:t>
                      </a:r>
                      <a:r>
                        <a:rPr lang="en-US" sz="1100" dirty="0">
                          <a:solidFill>
                            <a:srgbClr val="000000"/>
                          </a:solidFill>
                          <a:latin typeface="Times New Roman"/>
                          <a:ea typeface="Times New Roman"/>
                        </a:rPr>
                        <a:t>Take actions to loss of e-signature</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a:t>
                      </a:r>
                      <a:r>
                        <a:rPr lang="en-US" sz="1100" spc="-30" dirty="0">
                          <a:solidFill>
                            <a:srgbClr val="000000"/>
                          </a:solidFill>
                          <a:latin typeface="Times New Roman"/>
                          <a:ea typeface="Times New Roman"/>
                        </a:rPr>
                        <a:t>Understands and complies with various regulations regarding to procurement works</a:t>
                      </a:r>
                      <a:endParaRPr lang="ko-KR" sz="1100" dirty="0">
                        <a:solidFill>
                          <a:srgbClr val="000000"/>
                        </a:solidFill>
                        <a:latin typeface="Times New Roman"/>
                        <a:ea typeface="Times New Roman"/>
                      </a:endParaRPr>
                    </a:p>
                  </a:txBody>
                  <a:tcPr marL="39329" marR="39329" marT="10796" marB="1079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1331640" y="612994"/>
            <a:ext cx="594015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200" b="1" u="none" strike="noStrike" cap="none" normalizeH="0" baseline="0" dirty="0" smtClean="0" bmk="_Toc375244655">
                <a:ln>
                  <a:noFill/>
                </a:ln>
                <a:solidFill>
                  <a:schemeClr val="tx1"/>
                </a:solidFill>
                <a:effectLst/>
                <a:latin typeface="Times New Roman" pitchFamily="18" charset="0"/>
                <a:ea typeface="한양신명조" charset="-127"/>
                <a:cs typeface="Times New Roman" pitchFamily="18" charset="0"/>
              </a:rPr>
              <a:t>Role and Responsibility of Related Parties</a:t>
            </a:r>
            <a:endParaRPr kumimoji="1" lang="en-GB" altLang="ko-KR" sz="12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63500" algn="l" defTabSz="914400" rtl="0" eaLnBrk="0" fontAlgn="base" latinLnBrk="0" hangingPunct="0">
              <a:lnSpc>
                <a:spcPct val="100000"/>
              </a:lnSpc>
              <a:spcBef>
                <a:spcPct val="0"/>
              </a:spcBef>
              <a:spcAft>
                <a:spcPct val="0"/>
              </a:spcAft>
              <a:buClrTx/>
              <a:buSzTx/>
              <a:buFontTx/>
              <a:buNone/>
              <a:tabLst/>
            </a:pPr>
            <a:endParaRPr kumimoji="1" lang="en-GB"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7"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(6)</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19</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323528" y="1109150"/>
          <a:ext cx="8568952" cy="5564438"/>
        </p:xfrm>
        <a:graphic>
          <a:graphicData uri="http://schemas.openxmlformats.org/drawingml/2006/table">
            <a:tbl>
              <a:tblPr/>
              <a:tblGrid>
                <a:gridCol w="2020274"/>
                <a:gridCol w="6548678"/>
              </a:tblGrid>
              <a:tr h="149441">
                <a:tc>
                  <a:txBody>
                    <a:bodyPr/>
                    <a:lstStyle/>
                    <a:p>
                      <a:pPr marL="270510" algn="ctr" latinLnBrk="1">
                        <a:lnSpc>
                          <a:spcPct val="115000"/>
                        </a:lnSpc>
                        <a:spcBef>
                          <a:spcPts val="1200"/>
                        </a:spcBef>
                        <a:spcAft>
                          <a:spcPts val="0"/>
                        </a:spcAft>
                      </a:pPr>
                      <a:r>
                        <a:rPr lang="en-US" sz="1100" b="1" dirty="0">
                          <a:solidFill>
                            <a:srgbClr val="000000"/>
                          </a:solidFill>
                          <a:latin typeface="Times New Roman"/>
                          <a:ea typeface="Times New Roman"/>
                        </a:rPr>
                        <a:t>Category</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100" b="1">
                          <a:solidFill>
                            <a:srgbClr val="000000"/>
                          </a:solidFill>
                          <a:latin typeface="Times New Roman"/>
                          <a:ea typeface="Times New Roman"/>
                        </a:rPr>
                        <a:t>Description</a:t>
                      </a:r>
                      <a:endParaRPr lang="ko-KR" sz="110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342504">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Effectiveness of</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e-document</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spc="-30" dirty="0">
                          <a:solidFill>
                            <a:srgbClr val="000000"/>
                          </a:solidFill>
                          <a:latin typeface="Times New Roman"/>
                          <a:ea typeface="Times New Roman"/>
                        </a:rPr>
                        <a:t>e-</a:t>
                      </a:r>
                      <a:r>
                        <a:rPr lang="en-US" sz="1100" spc="-30" dirty="0">
                          <a:solidFill>
                            <a:srgbClr val="000000"/>
                          </a:solidFill>
                          <a:latin typeface="Times New Roman"/>
                          <a:ea typeface="맑은 고딕"/>
                        </a:rPr>
                        <a:t>D</a:t>
                      </a:r>
                      <a:r>
                        <a:rPr lang="en-US" sz="1100" spc="-30" dirty="0">
                          <a:solidFill>
                            <a:srgbClr val="000000"/>
                          </a:solidFill>
                          <a:latin typeface="Times New Roman"/>
                          <a:ea typeface="Times New Roman"/>
                        </a:rPr>
                        <a:t>ocuments are the information written, sent, received or stored in an electronic form. This e-</a:t>
                      </a:r>
                      <a:r>
                        <a:rPr lang="en-US" sz="1100" spc="-30" dirty="0">
                          <a:solidFill>
                            <a:srgbClr val="000000"/>
                          </a:solidFill>
                          <a:latin typeface="Times New Roman"/>
                          <a:ea typeface="맑은 고딕"/>
                        </a:rPr>
                        <a:t>D</a:t>
                      </a:r>
                      <a:r>
                        <a:rPr lang="en-US" sz="1100" spc="-30" dirty="0">
                          <a:solidFill>
                            <a:srgbClr val="000000"/>
                          </a:solidFill>
                          <a:latin typeface="Times New Roman"/>
                          <a:ea typeface="Times New Roman"/>
                        </a:rPr>
                        <a:t>ocuments should be </a:t>
                      </a:r>
                      <a:endParaRPr lang="en-US" sz="1100" spc="-3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100" spc="-30" dirty="0" smtClean="0">
                          <a:solidFill>
                            <a:srgbClr val="000000"/>
                          </a:solidFill>
                          <a:latin typeface="Times New Roman"/>
                          <a:ea typeface="Times New Roman"/>
                        </a:rPr>
                        <a:t>defined </a:t>
                      </a:r>
                      <a:r>
                        <a:rPr lang="en-US" sz="1100" spc="-30" dirty="0">
                          <a:solidFill>
                            <a:srgbClr val="000000"/>
                          </a:solidFill>
                          <a:latin typeface="Times New Roman"/>
                          <a:ea typeface="Times New Roman"/>
                        </a:rPr>
                        <a:t>as those paper-based documents. </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685">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Storage of</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e-document</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a:solidFill>
                            <a:srgbClr val="000000"/>
                          </a:solidFill>
                          <a:latin typeface="Times New Roman"/>
                          <a:ea typeface="Times New Roman"/>
                        </a:rPr>
                        <a:t>Storage of e-documents should define the followings. </a:t>
                      </a:r>
                      <a:endParaRPr lang="ko-KR" sz="1100">
                        <a:solidFill>
                          <a:srgbClr val="000000"/>
                        </a:solidFill>
                        <a:latin typeface="Times New Roman"/>
                        <a:ea typeface="Times New Roman"/>
                      </a:endParaRPr>
                    </a:p>
                    <a:p>
                      <a:pPr marL="270510" algn="just" latinLnBrk="1">
                        <a:lnSpc>
                          <a:spcPct val="115000"/>
                        </a:lnSpc>
                        <a:spcBef>
                          <a:spcPts val="1200"/>
                        </a:spcBef>
                        <a:spcAft>
                          <a:spcPts val="0"/>
                        </a:spcAft>
                      </a:pPr>
                      <a:r>
                        <a:rPr lang="en-US" sz="1100">
                          <a:solidFill>
                            <a:srgbClr val="000000"/>
                          </a:solidFill>
                          <a:latin typeface="Times New Roman"/>
                          <a:ea typeface="Times New Roman"/>
                        </a:rPr>
                        <a:t>- Contents should be readable. </a:t>
                      </a:r>
                      <a:endParaRPr lang="ko-KR" sz="1100">
                        <a:solidFill>
                          <a:srgbClr val="000000"/>
                        </a:solidFill>
                        <a:latin typeface="Times New Roman"/>
                        <a:ea typeface="Times New Roman"/>
                      </a:endParaRPr>
                    </a:p>
                    <a:p>
                      <a:pPr marL="270510" algn="just" latinLnBrk="1">
                        <a:lnSpc>
                          <a:spcPct val="115000"/>
                        </a:lnSpc>
                        <a:spcBef>
                          <a:spcPts val="1200"/>
                        </a:spcBef>
                        <a:spcAft>
                          <a:spcPts val="0"/>
                        </a:spcAft>
                      </a:pPr>
                      <a:r>
                        <a:rPr lang="en-US" sz="1100" spc="-30">
                          <a:solidFill>
                            <a:srgbClr val="000000"/>
                          </a:solidFill>
                          <a:latin typeface="Times New Roman"/>
                          <a:ea typeface="Times New Roman"/>
                        </a:rPr>
                        <a:t>- e-</a:t>
                      </a:r>
                      <a:r>
                        <a:rPr lang="en-US" sz="1100" spc="-30">
                          <a:solidFill>
                            <a:srgbClr val="000000"/>
                          </a:solidFill>
                          <a:latin typeface="Times New Roman"/>
                          <a:ea typeface="맑은 고딕"/>
                        </a:rPr>
                        <a:t>D</a:t>
                      </a:r>
                      <a:r>
                        <a:rPr lang="en-US" sz="1100" spc="-30">
                          <a:solidFill>
                            <a:srgbClr val="000000"/>
                          </a:solidFill>
                          <a:latin typeface="Times New Roman"/>
                          <a:ea typeface="Times New Roman"/>
                        </a:rPr>
                        <a:t>ocuments should be stored in a format that could be written, sent or received. </a:t>
                      </a:r>
                      <a:endParaRPr lang="ko-KR" sz="1100">
                        <a:solidFill>
                          <a:srgbClr val="000000"/>
                        </a:solidFill>
                        <a:latin typeface="Times New Roman"/>
                        <a:ea typeface="Times New Roman"/>
                      </a:endParaRPr>
                    </a:p>
                    <a:p>
                      <a:pPr marL="270510" algn="just" latinLnBrk="1">
                        <a:lnSpc>
                          <a:spcPct val="115000"/>
                        </a:lnSpc>
                        <a:spcBef>
                          <a:spcPts val="1200"/>
                        </a:spcBef>
                        <a:spcAft>
                          <a:spcPts val="0"/>
                        </a:spcAft>
                      </a:pPr>
                      <a:r>
                        <a:rPr lang="en-US" sz="1100">
                          <a:solidFill>
                            <a:srgbClr val="000000"/>
                          </a:solidFill>
                          <a:latin typeface="Times New Roman"/>
                          <a:ea typeface="Times New Roman"/>
                        </a:rPr>
                        <a:t>- Those non-electronic documents can be converted to electronic documents </a:t>
                      </a:r>
                      <a:endParaRPr lang="ko-KR" sz="110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a:solidFill>
                            <a:srgbClr val="000000"/>
                          </a:solidFill>
                          <a:latin typeface="Times New Roman"/>
                          <a:ea typeface="Times New Roman"/>
                        </a:rPr>
                        <a:t>through the system, according to the regulations.</a:t>
                      </a:r>
                      <a:endParaRPr lang="ko-KR" sz="110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210">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Period and location</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for e-documents</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transmittance</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Period of e-documents transmittance on e-commerce should be clearly defined since it is very critical </a:t>
                      </a:r>
                      <a:endParaRPr lang="en-US" sz="110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smtClean="0">
                          <a:solidFill>
                            <a:srgbClr val="000000"/>
                          </a:solidFill>
                          <a:latin typeface="Times New Roman"/>
                          <a:ea typeface="Times New Roman"/>
                        </a:rPr>
                        <a:t>contractual </a:t>
                      </a:r>
                      <a:r>
                        <a:rPr lang="en-US" sz="1100" dirty="0">
                          <a:solidFill>
                            <a:srgbClr val="000000"/>
                          </a:solidFill>
                          <a:latin typeface="Times New Roman"/>
                          <a:ea typeface="Times New Roman"/>
                        </a:rPr>
                        <a:t>point. </a:t>
                      </a:r>
                      <a:r>
                        <a:rPr lang="en-US" sz="1100" dirty="0" smtClean="0">
                          <a:solidFill>
                            <a:srgbClr val="000000"/>
                          </a:solidFill>
                          <a:latin typeface="Times New Roman"/>
                          <a:ea typeface="Times New Roman"/>
                        </a:rPr>
                        <a:t>  - </a:t>
                      </a:r>
                      <a:r>
                        <a:rPr lang="en-US" sz="1100" dirty="0">
                          <a:solidFill>
                            <a:srgbClr val="000000"/>
                          </a:solidFill>
                          <a:latin typeface="Times New Roman"/>
                          <a:ea typeface="Times New Roman"/>
                        </a:rPr>
                        <a:t>e-</a:t>
                      </a:r>
                      <a:r>
                        <a:rPr lang="en-US" sz="1100" dirty="0">
                          <a:solidFill>
                            <a:srgbClr val="000000"/>
                          </a:solidFill>
                          <a:latin typeface="Times New Roman"/>
                          <a:ea typeface="맑은 고딕"/>
                        </a:rPr>
                        <a:t>D</a:t>
                      </a:r>
                      <a:r>
                        <a:rPr lang="en-US" sz="1100" dirty="0">
                          <a:solidFill>
                            <a:srgbClr val="000000"/>
                          </a:solidFill>
                          <a:latin typeface="Times New Roman"/>
                          <a:ea typeface="Times New Roman"/>
                        </a:rPr>
                        <a:t>ocuments to be entered into a system in which recipient can receive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the related document are considered to be successfully transmitted.</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The documents to be entered into designated information system are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considered to be successfully transmitted.</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2160">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Confirmation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receipt</a:t>
                      </a:r>
                      <a:endParaRPr lang="ko-KR" sz="110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Confirmation of receipt for transmitted e-documents should be clearly defined.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In general, if writer registers the document on defined system, the document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considered to be successfully transmitted. However, if writer sends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e-document with confirmation of receipt, the documents are not considered to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be successfully transmitted until the recipient confirmed the documents.</a:t>
                      </a:r>
                      <a:endParaRPr lang="ko-KR" sz="1100" dirty="0">
                        <a:solidFill>
                          <a:srgbClr val="000000"/>
                        </a:solidFill>
                        <a:latin typeface="Times New Roman"/>
                        <a:ea typeface="Times New Roman"/>
                      </a:endParaRPr>
                    </a:p>
                  </a:txBody>
                  <a:tcPr marL="41197" marR="41197" marT="11309" marB="113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6561" name="Rectangle 1"/>
          <p:cNvSpPr>
            <a:spLocks noChangeArrowheads="1"/>
          </p:cNvSpPr>
          <p:nvPr/>
        </p:nvSpPr>
        <p:spPr bwMode="auto">
          <a:xfrm>
            <a:off x="1208194" y="695399"/>
            <a:ext cx="593451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1828800" marR="0" lvl="4" indent="0" algn="ctr"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6">
                <a:ln>
                  <a:noFill/>
                </a:ln>
                <a:solidFill>
                  <a:schemeClr val="tx1"/>
                </a:solidFill>
                <a:effectLst/>
                <a:latin typeface="Times New Roman" pitchFamily="18" charset="0"/>
                <a:ea typeface="한양신명조" charset="-127"/>
                <a:cs typeface="Times New Roman" pitchFamily="18" charset="0"/>
              </a:rPr>
              <a:t>Laws and Regulations Required for e-Documents</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(7)</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000100" y="142852"/>
            <a:ext cx="6213475" cy="427038"/>
          </a:xfrm>
          <a:prstGeom prst="rect">
            <a:avLst/>
          </a:prstGeom>
          <a:noFill/>
          <a:ln w="9525">
            <a:noFill/>
            <a:miter lim="800000"/>
            <a:headEnd/>
            <a:tailEnd/>
          </a:ln>
          <a:effectLst/>
        </p:spPr>
        <p:txBody>
          <a:bodyPr>
            <a:spAutoFit/>
          </a:bodyPr>
          <a:lstStyle/>
          <a:p>
            <a:pPr>
              <a:lnSpc>
                <a:spcPct val="100000"/>
              </a:lnSpc>
              <a:spcBef>
                <a:spcPct val="50000"/>
              </a:spcBef>
              <a:defRPr/>
            </a:pPr>
            <a:r>
              <a:rPr kumimoji="0" lang="en-US" altLang="ko-KR" sz="2200" b="1" dirty="0" smtClean="0">
                <a:solidFill>
                  <a:schemeClr val="accent6"/>
                </a:solidFill>
                <a:effectLst>
                  <a:outerShdw blurRad="38100" dist="38100" dir="2700000" algn="tl">
                    <a:srgbClr val="C0C0C0"/>
                  </a:outerShdw>
                </a:effectLst>
                <a:latin typeface="Trebuchet MS" pitchFamily="34" charset="0"/>
                <a:ea typeface="HY헤드라인M" pitchFamily="18" charset="-127"/>
              </a:rPr>
              <a:t>CONTENTS   </a:t>
            </a:r>
            <a:endParaRPr kumimoji="0" lang="ko-KR" altLang="en-US" sz="2200" b="1" dirty="0">
              <a:solidFill>
                <a:schemeClr val="accent6"/>
              </a:solidFill>
              <a:effectLst>
                <a:outerShdw blurRad="38100" dist="38100" dir="2700000" algn="tl">
                  <a:srgbClr val="C0C0C0"/>
                </a:outerShdw>
              </a:effectLst>
              <a:latin typeface="Trebuchet MS" pitchFamily="34" charset="0"/>
              <a:ea typeface="HY헤드라인M" pitchFamily="18" charset="-127"/>
            </a:endParaRPr>
          </a:p>
        </p:txBody>
      </p:sp>
      <p:sp>
        <p:nvSpPr>
          <p:cNvPr id="3" name="Rectangle 6"/>
          <p:cNvSpPr txBox="1">
            <a:spLocks noChangeArrowheads="1"/>
          </p:cNvSpPr>
          <p:nvPr/>
        </p:nvSpPr>
        <p:spPr>
          <a:xfrm>
            <a:off x="357158" y="1142984"/>
            <a:ext cx="8229600" cy="5257800"/>
          </a:xfrm>
          <a:prstGeom prst="rect">
            <a:avLst/>
          </a:prstGeom>
        </p:spPr>
        <p:txBody>
          <a:bodyPr/>
          <a:lstStyle/>
          <a:p>
            <a:pPr marL="342900" indent="-342900" algn="l" eaLnBrk="1" latinLnBrk="1" hangingPunct="1">
              <a:lnSpc>
                <a:spcPct val="80000"/>
              </a:lnSpc>
              <a:spcBef>
                <a:spcPct val="20000"/>
              </a:spcBef>
              <a:defRPr/>
            </a:pPr>
            <a:r>
              <a:rPr kumimoji="1" lang="en-US" altLang="ko-KR" sz="2400" b="0" i="0" u="none" strike="noStrike" kern="0" cap="none" spc="0" normalizeH="0" baseline="0" noProof="0" dirty="0" smtClean="0">
                <a:ln>
                  <a:noFill/>
                </a:ln>
                <a:effectLst/>
                <a:uLnTx/>
                <a:uFillTx/>
                <a:latin typeface="+mn-lt"/>
                <a:ea typeface="+mn-ea"/>
                <a:cs typeface="+mn-cs"/>
              </a:rPr>
              <a:t>■  </a:t>
            </a:r>
            <a:r>
              <a:rPr lang="en-US" altLang="ko-KR" sz="2400" kern="0" dirty="0" smtClean="0">
                <a:solidFill>
                  <a:schemeClr val="tx2"/>
                </a:solidFill>
              </a:rPr>
              <a:t>Public Procurement and Economic Development</a:t>
            </a:r>
          </a:p>
          <a:p>
            <a:pPr marL="342900" indent="-342900" algn="l" eaLnBrk="1" latinLnBrk="1" hangingPunct="1">
              <a:lnSpc>
                <a:spcPct val="80000"/>
              </a:lnSpc>
              <a:spcBef>
                <a:spcPct val="20000"/>
              </a:spcBef>
              <a:defRPr/>
            </a:pPr>
            <a:endParaRPr lang="en-US" altLang="ko-KR" sz="2400" kern="0" dirty="0" smtClean="0">
              <a:solidFill>
                <a:schemeClr val="tx2"/>
              </a:solidFill>
            </a:endParaRPr>
          </a:p>
          <a:p>
            <a:pPr marL="342900" indent="-342900" algn="l" eaLnBrk="1" latinLnBrk="1" hangingPunct="1">
              <a:lnSpc>
                <a:spcPct val="80000"/>
              </a:lnSpc>
              <a:spcBef>
                <a:spcPct val="20000"/>
              </a:spcBef>
              <a:defRPr/>
            </a:pPr>
            <a:endParaRPr lang="en-US" altLang="ko-KR" sz="2400" kern="0" dirty="0" smtClean="0"/>
          </a:p>
          <a:p>
            <a:pPr marL="342900" indent="-342900" algn="l" eaLnBrk="1" latinLnBrk="1" hangingPunct="1">
              <a:lnSpc>
                <a:spcPct val="80000"/>
              </a:lnSpc>
              <a:spcBef>
                <a:spcPct val="20000"/>
              </a:spcBef>
              <a:defRPr/>
            </a:pPr>
            <a:r>
              <a:rPr lang="en-US" altLang="ko-KR" sz="2400" kern="0" dirty="0" smtClean="0"/>
              <a:t>■  </a:t>
            </a:r>
            <a:r>
              <a:rPr lang="en-US" altLang="ko-KR" sz="2400" dirty="0" smtClean="0"/>
              <a:t>Short History of Economic Development in Korea</a:t>
            </a:r>
            <a:endParaRPr lang="en-US" altLang="ko-KR" sz="2400" kern="0" dirty="0" smtClean="0">
              <a:solidFill>
                <a:schemeClr val="tx2"/>
              </a:solidFill>
            </a:endParaRPr>
          </a:p>
          <a:p>
            <a:pPr marL="342900" marR="0" lvl="0" indent="-342900" algn="l" defTabSz="914400" rtl="0" eaLnBrk="1" fontAlgn="base" latinLnBrk="1" hangingPunct="1">
              <a:lnSpc>
                <a:spcPct val="80000"/>
              </a:lnSpc>
              <a:spcBef>
                <a:spcPct val="20000"/>
              </a:spcBef>
              <a:spcAft>
                <a:spcPct val="0"/>
              </a:spcAft>
              <a:buClrTx/>
              <a:buSzTx/>
              <a:buFontTx/>
              <a:buNone/>
              <a:tabLst/>
              <a:defRPr/>
            </a:pPr>
            <a:endParaRPr kumimoji="1" lang="en-US" altLang="ko-KR" sz="2400" b="0" i="0" u="none" strike="noStrike" kern="0" cap="none" spc="0" normalizeH="0" baseline="0" noProof="0" dirty="0" smtClean="0">
              <a:ln>
                <a:noFill/>
              </a:ln>
              <a:effectLst/>
              <a:uLnTx/>
              <a:uFillTx/>
              <a:latin typeface="+mn-lt"/>
              <a:ea typeface="+mn-ea"/>
              <a:cs typeface="+mn-cs"/>
            </a:endParaRPr>
          </a:p>
          <a:p>
            <a:pPr marL="342900" indent="-342900" algn="l" eaLnBrk="1" latinLnBrk="1" hangingPunct="1">
              <a:lnSpc>
                <a:spcPct val="80000"/>
              </a:lnSpc>
              <a:spcBef>
                <a:spcPct val="20000"/>
              </a:spcBef>
              <a:defRPr/>
            </a:pPr>
            <a:endParaRPr lang="en-US" altLang="ko-KR" sz="2400" kern="0" dirty="0" smtClean="0">
              <a:latin typeface="+mn-lt"/>
              <a:ea typeface="+mn-ea"/>
            </a:endParaRPr>
          </a:p>
          <a:p>
            <a:pPr marL="342900" indent="-342900" algn="l" eaLnBrk="1" latinLnBrk="1" hangingPunct="1">
              <a:lnSpc>
                <a:spcPct val="80000"/>
              </a:lnSpc>
              <a:spcBef>
                <a:spcPct val="20000"/>
              </a:spcBef>
              <a:defRPr/>
            </a:pPr>
            <a:r>
              <a:rPr lang="en-US" altLang="ko-KR" sz="2400" kern="0" dirty="0" smtClean="0">
                <a:latin typeface="+mn-lt"/>
                <a:ea typeface="+mn-ea"/>
              </a:rPr>
              <a:t>■  </a:t>
            </a:r>
            <a:r>
              <a:rPr lang="en-US" altLang="ko-KR" sz="2400" kern="0" dirty="0" smtClean="0">
                <a:solidFill>
                  <a:schemeClr val="tx2"/>
                </a:solidFill>
              </a:rPr>
              <a:t>E-Public Procurement &amp; Regulation (early stage) </a:t>
            </a:r>
            <a:endParaRPr lang="en-US" altLang="ko-KR" sz="2400" kern="0" dirty="0" smtClean="0">
              <a:latin typeface="+mn-lt"/>
              <a:ea typeface="+mn-ea"/>
            </a:endParaRPr>
          </a:p>
          <a:p>
            <a:pPr marL="342900" indent="-342900" algn="l" eaLnBrk="1" latinLnBrk="1" hangingPunct="1">
              <a:lnSpc>
                <a:spcPct val="80000"/>
              </a:lnSpc>
              <a:spcBef>
                <a:spcPct val="20000"/>
              </a:spcBef>
              <a:defRPr/>
            </a:pPr>
            <a:endParaRPr lang="en-US" altLang="ko-KR" sz="2400" kern="0" dirty="0" smtClean="0">
              <a:latin typeface="+mn-lt"/>
              <a:ea typeface="+mn-ea"/>
            </a:endParaRPr>
          </a:p>
          <a:p>
            <a:pPr marL="342900" indent="-342900" algn="l" eaLnBrk="1" latinLnBrk="1" hangingPunct="1">
              <a:lnSpc>
                <a:spcPct val="80000"/>
              </a:lnSpc>
              <a:spcBef>
                <a:spcPct val="20000"/>
              </a:spcBef>
              <a:defRPr/>
            </a:pPr>
            <a:endParaRPr lang="en-US" altLang="ko-KR" sz="2400" kern="0" dirty="0" smtClean="0">
              <a:latin typeface="+mn-lt"/>
              <a:ea typeface="+mn-ea"/>
            </a:endParaRPr>
          </a:p>
          <a:p>
            <a:pPr marL="342900" indent="-342900" algn="l" eaLnBrk="1" latinLnBrk="1" hangingPunct="1">
              <a:lnSpc>
                <a:spcPct val="80000"/>
              </a:lnSpc>
              <a:spcBef>
                <a:spcPct val="20000"/>
              </a:spcBef>
              <a:defRPr/>
            </a:pPr>
            <a:r>
              <a:rPr lang="en-US" altLang="ko-KR" sz="2400" kern="0" dirty="0" smtClean="0">
                <a:latin typeface="+mn-lt"/>
                <a:ea typeface="+mn-ea"/>
              </a:rPr>
              <a:t>■  </a:t>
            </a:r>
            <a:r>
              <a:rPr lang="en-US" altLang="ko-KR" sz="2400" kern="0" dirty="0" smtClean="0">
                <a:solidFill>
                  <a:schemeClr val="tx2"/>
                </a:solidFill>
              </a:rPr>
              <a:t>KOREA E-Public Procurement Legal System</a:t>
            </a:r>
            <a:endParaRPr lang="en-US" altLang="ko-KR" sz="2400" kern="0" dirty="0" smtClean="0">
              <a:latin typeface="+mn-lt"/>
              <a:ea typeface="+mn-ea"/>
            </a:endParaRPr>
          </a:p>
          <a:p>
            <a:pPr marL="342900" indent="-342900" algn="l" eaLnBrk="1" latinLnBrk="1" hangingPunct="1">
              <a:lnSpc>
                <a:spcPct val="80000"/>
              </a:lnSpc>
              <a:spcBef>
                <a:spcPct val="20000"/>
              </a:spcBef>
              <a:defRPr/>
            </a:pPr>
            <a:endParaRPr lang="en-US" altLang="ko-KR" sz="2400" kern="0" dirty="0" smtClean="0">
              <a:latin typeface="+mn-lt"/>
              <a:ea typeface="+mn-ea"/>
            </a:endParaRPr>
          </a:p>
          <a:p>
            <a:pPr marL="342900" indent="-342900" algn="l" eaLnBrk="1" latinLnBrk="1" hangingPunct="1">
              <a:lnSpc>
                <a:spcPct val="80000"/>
              </a:lnSpc>
              <a:spcBef>
                <a:spcPct val="20000"/>
              </a:spcBef>
              <a:defRPr/>
            </a:pPr>
            <a:endParaRPr lang="en-US" altLang="ko-KR" sz="2400" kern="0" dirty="0" smtClean="0">
              <a:latin typeface="+mn-lt"/>
              <a:ea typeface="+mn-ea"/>
            </a:endParaRPr>
          </a:p>
          <a:p>
            <a:pPr marL="342900" indent="-342900" algn="l" eaLnBrk="1" latinLnBrk="1" hangingPunct="1">
              <a:lnSpc>
                <a:spcPct val="80000"/>
              </a:lnSpc>
              <a:spcBef>
                <a:spcPct val="20000"/>
              </a:spcBef>
              <a:defRPr/>
            </a:pPr>
            <a:r>
              <a:rPr lang="en-US" altLang="ko-KR" sz="2400" kern="0" dirty="0" smtClean="0">
                <a:latin typeface="+mn-lt"/>
                <a:ea typeface="+mn-ea"/>
              </a:rPr>
              <a:t>■  </a:t>
            </a:r>
            <a:r>
              <a:rPr lang="en-US" altLang="ko-KR" sz="2400" dirty="0" smtClean="0"/>
              <a:t>Lessons</a:t>
            </a:r>
            <a:endParaRPr lang="en-US" altLang="ko-KR" sz="2400" kern="0" dirty="0" smtClean="0">
              <a:latin typeface="+mn-lt"/>
              <a:ea typeface="+mn-ea"/>
            </a:endParaRPr>
          </a:p>
          <a:p>
            <a:pPr marL="342900" indent="-342900" algn="l" eaLnBrk="1" latinLnBrk="1" hangingPunct="1">
              <a:lnSpc>
                <a:spcPct val="80000"/>
              </a:lnSpc>
              <a:spcBef>
                <a:spcPct val="20000"/>
              </a:spcBef>
              <a:defRPr/>
            </a:pPr>
            <a:endParaRPr lang="ko-KR" altLang="en-US" sz="2400" kern="0" dirty="0" smtClean="0">
              <a:latin typeface="+mn-lt"/>
              <a:ea typeface="+mn-ea"/>
            </a:endParaRPr>
          </a:p>
          <a:p>
            <a:pPr algn="l">
              <a:lnSpc>
                <a:spcPct val="100000"/>
              </a:lnSpc>
              <a:spcBef>
                <a:spcPct val="50000"/>
              </a:spcBef>
              <a:defRPr/>
            </a:pPr>
            <a:endParaRPr kumimoji="0" lang="en-US" altLang="ko-KR" sz="2400" b="1" dirty="0" smtClean="0">
              <a:effectLst>
                <a:outerShdw blurRad="38100" dist="38100" dir="2700000" algn="tl">
                  <a:srgbClr val="C0C0C0"/>
                </a:outerShdw>
              </a:effectLst>
              <a:latin typeface="Trebuchet MS" pitchFamily="34" charset="0"/>
              <a:ea typeface="HY헤드라인M" pitchFamily="18" charset="-127"/>
            </a:endParaRPr>
          </a:p>
          <a:p>
            <a:pPr algn="l">
              <a:lnSpc>
                <a:spcPct val="100000"/>
              </a:lnSpc>
              <a:spcBef>
                <a:spcPct val="50000"/>
              </a:spcBef>
              <a:defRPr/>
            </a:pPr>
            <a:endParaRPr kumimoji="0" lang="ko-KR" altLang="en-US"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lvl="0" indent="-342900" algn="l" eaLnBrk="1" latinLnBrk="1" hangingPunct="1">
              <a:lnSpc>
                <a:spcPct val="80000"/>
              </a:lnSpc>
              <a:spcBef>
                <a:spcPct val="20000"/>
              </a:spcBef>
              <a:defRPr/>
            </a:pPr>
            <a:endParaRPr kumimoji="0" lang="ko-KR" altLang="en-US"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lvl="0" indent="-342900" algn="l" eaLnBrk="1" latinLnBrk="1" hangingPunct="1">
              <a:lnSpc>
                <a:spcPct val="80000"/>
              </a:lnSpc>
              <a:spcBef>
                <a:spcPct val="20000"/>
              </a:spcBef>
              <a:defRPr/>
            </a:pPr>
            <a:endParaRPr lang="en-US" altLang="ko-KR" sz="2400" kern="0" dirty="0" smtClean="0"/>
          </a:p>
          <a:p>
            <a:pPr marL="342900" indent="-342900" algn="l" eaLnBrk="1" latinLnBrk="1" hangingPunct="1">
              <a:lnSpc>
                <a:spcPct val="80000"/>
              </a:lnSpc>
              <a:spcBef>
                <a:spcPct val="20000"/>
              </a:spcBef>
              <a:defRPr/>
            </a:pPr>
            <a:endParaRPr kumimoji="0" lang="en-US" altLang="ko-KR"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indent="-342900" algn="l" eaLnBrk="1" latinLnBrk="1" hangingPunct="1">
              <a:lnSpc>
                <a:spcPct val="80000"/>
              </a:lnSpc>
              <a:spcBef>
                <a:spcPct val="20000"/>
              </a:spcBef>
              <a:defRPr/>
            </a:pPr>
            <a:endParaRPr kumimoji="0" lang="en-US" altLang="ko-KR"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indent="-342900" algn="l" eaLnBrk="1" latinLnBrk="1" hangingPunct="1">
              <a:lnSpc>
                <a:spcPct val="80000"/>
              </a:lnSpc>
              <a:spcBef>
                <a:spcPct val="20000"/>
              </a:spcBef>
              <a:defRPr/>
            </a:pPr>
            <a:r>
              <a:rPr kumimoji="0" lang="en-US" altLang="ko-KR"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indent="-342900" algn="l" eaLnBrk="1" latinLnBrk="1" hangingPunct="1">
              <a:lnSpc>
                <a:spcPct val="80000"/>
              </a:lnSpc>
              <a:spcBef>
                <a:spcPct val="20000"/>
              </a:spcBef>
              <a:defRPr/>
            </a:pPr>
            <a:endParaRPr kumimoji="0" lang="ko-KR" altLang="en-US" sz="2400" b="1" dirty="0" smtClean="0">
              <a:solidFill>
                <a:schemeClr val="accent6"/>
              </a:solidFill>
              <a:effectLst>
                <a:outerShdw blurRad="38100" dist="38100" dir="2700000" algn="tl">
                  <a:srgbClr val="C0C0C0"/>
                </a:outerShdw>
              </a:effectLst>
              <a:latin typeface="Trebuchet MS" pitchFamily="34" charset="0"/>
              <a:ea typeface="HY헤드라인M" pitchFamily="18" charset="-127"/>
            </a:endParaRPr>
          </a:p>
          <a:p>
            <a:pPr marL="342900" marR="0" lvl="0" indent="-342900" algn="l" defTabSz="914400" rtl="0" eaLnBrk="1" fontAlgn="base" latinLnBrk="1" hangingPunct="1">
              <a:lnSpc>
                <a:spcPct val="80000"/>
              </a:lnSpc>
              <a:spcBef>
                <a:spcPct val="20000"/>
              </a:spcBef>
              <a:spcAft>
                <a:spcPct val="0"/>
              </a:spcAft>
              <a:buClrTx/>
              <a:buSzTx/>
              <a:buFontTx/>
              <a:buNone/>
              <a:tabLst/>
              <a:defRPr/>
            </a:pPr>
            <a:endParaRPr kumimoji="1" lang="en-US" altLang="ko-KR"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20</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179512" y="1268760"/>
          <a:ext cx="8568952" cy="4738512"/>
        </p:xfrm>
        <a:graphic>
          <a:graphicData uri="http://schemas.openxmlformats.org/drawingml/2006/table">
            <a:tbl>
              <a:tblPr/>
              <a:tblGrid>
                <a:gridCol w="1909532"/>
                <a:gridCol w="6659420"/>
              </a:tblGrid>
              <a:tr h="146680">
                <a:tc>
                  <a:txBody>
                    <a:bodyPr/>
                    <a:lstStyle/>
                    <a:p>
                      <a:pPr marL="270510" algn="ctr" latinLnBrk="1">
                        <a:lnSpc>
                          <a:spcPct val="115000"/>
                        </a:lnSpc>
                        <a:spcBef>
                          <a:spcPts val="1200"/>
                        </a:spcBef>
                        <a:spcAft>
                          <a:spcPts val="0"/>
                        </a:spcAft>
                      </a:pPr>
                      <a:r>
                        <a:rPr lang="en-US" sz="1200" b="1" dirty="0">
                          <a:solidFill>
                            <a:srgbClr val="000000"/>
                          </a:solidFill>
                          <a:latin typeface="Times New Roman"/>
                          <a:ea typeface="Times New Roman"/>
                        </a:rPr>
                        <a:t>Category</a:t>
                      </a:r>
                      <a:endParaRPr lang="ko-KR" sz="12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200" b="1">
                          <a:solidFill>
                            <a:srgbClr val="000000"/>
                          </a:solidFill>
                          <a:latin typeface="Times New Roman"/>
                          <a:ea typeface="Times New Roman"/>
                        </a:rPr>
                        <a:t>Details</a:t>
                      </a:r>
                      <a:endParaRPr lang="ko-KR" sz="120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575446">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Registration of</a:t>
                      </a:r>
                      <a:endParaRPr lang="ko-KR" sz="12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200" dirty="0">
                          <a:solidFill>
                            <a:srgbClr val="000000"/>
                          </a:solidFill>
                          <a:latin typeface="Times New Roman"/>
                          <a:ea typeface="Times New Roman"/>
                        </a:rPr>
                        <a:t>demand agency</a:t>
                      </a:r>
                      <a:endParaRPr lang="ko-KR" sz="12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Defines standards and procedures for registering demand agency on e-Procurement system</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Registration location, code grant, certification issuance procedures, Standards for tender participation fee, tender deposit, account registration, etc.</a:t>
                      </a:r>
                      <a:endParaRPr lang="ko-KR" sz="12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109">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Registration of</a:t>
                      </a:r>
                      <a:endParaRPr lang="ko-KR" sz="1200">
                        <a:solidFill>
                          <a:srgbClr val="000000"/>
                        </a:solidFill>
                        <a:latin typeface="Times New Roman"/>
                        <a:ea typeface="Times New Roman"/>
                      </a:endParaRPr>
                    </a:p>
                    <a:p>
                      <a:pPr marL="270510" algn="ctr" latinLnBrk="1">
                        <a:lnSpc>
                          <a:spcPct val="115000"/>
                        </a:lnSpc>
                        <a:spcBef>
                          <a:spcPts val="1200"/>
                        </a:spcBef>
                        <a:spcAft>
                          <a:spcPts val="0"/>
                        </a:spcAft>
                      </a:pPr>
                      <a:r>
                        <a:rPr lang="en-US" sz="1200">
                          <a:solidFill>
                            <a:srgbClr val="000000"/>
                          </a:solidFill>
                          <a:latin typeface="Times New Roman"/>
                          <a:ea typeface="Times New Roman"/>
                        </a:rPr>
                        <a:t>Manager</a:t>
                      </a:r>
                      <a:endParaRPr lang="ko-KR" sz="120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Defines registration procedure and standard for e-Procurement system users</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Manager: contract manager, tender manager, estimation manager, technical review manager, etc. </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Registration of managers and definition of procedure for certified authentication issuance </a:t>
                      </a:r>
                      <a:endParaRPr lang="ko-KR" sz="12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6184">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Tender participation</a:t>
                      </a:r>
                      <a:endParaRPr lang="ko-KR" sz="1200">
                        <a:solidFill>
                          <a:srgbClr val="000000"/>
                        </a:solidFill>
                        <a:latin typeface="Times New Roman"/>
                        <a:ea typeface="Times New Roman"/>
                      </a:endParaRPr>
                    </a:p>
                    <a:p>
                      <a:pPr marL="270510" algn="ctr" latinLnBrk="1">
                        <a:lnSpc>
                          <a:spcPct val="115000"/>
                        </a:lnSpc>
                        <a:spcBef>
                          <a:spcPts val="1200"/>
                        </a:spcBef>
                        <a:spcAft>
                          <a:spcPts val="0"/>
                        </a:spcAft>
                      </a:pPr>
                      <a:r>
                        <a:rPr lang="en-US" sz="1200">
                          <a:solidFill>
                            <a:srgbClr val="000000"/>
                          </a:solidFill>
                          <a:latin typeface="Times New Roman"/>
                          <a:ea typeface="Times New Roman"/>
                        </a:rPr>
                        <a:t>qualification</a:t>
                      </a:r>
                      <a:endParaRPr lang="ko-KR" sz="1200">
                        <a:solidFill>
                          <a:srgbClr val="000000"/>
                        </a:solidFill>
                        <a:latin typeface="Times New Roman"/>
                        <a:ea typeface="Times New Roman"/>
                      </a:endParaRPr>
                    </a:p>
                    <a:p>
                      <a:pPr marL="270510" algn="ctr" latinLnBrk="1">
                        <a:lnSpc>
                          <a:spcPct val="115000"/>
                        </a:lnSpc>
                        <a:spcBef>
                          <a:spcPts val="1200"/>
                        </a:spcBef>
                        <a:spcAft>
                          <a:spcPts val="0"/>
                        </a:spcAft>
                      </a:pPr>
                      <a:r>
                        <a:rPr lang="en-US" sz="1200">
                          <a:solidFill>
                            <a:srgbClr val="000000"/>
                          </a:solidFill>
                          <a:latin typeface="Times New Roman"/>
                          <a:ea typeface="Times New Roman"/>
                        </a:rPr>
                        <a:t>application</a:t>
                      </a:r>
                      <a:endParaRPr lang="ko-KR" sz="120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Define the bid participation qualification </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Criteria on qualification to participate in tender</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Definition of disqualification for registration </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Definition of uses of registered information</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Definition of registration period and effective date</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Definition of distribution of tender participation qualification registration card</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Scope of tender that registrant eligible to participate</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Definition of registration procedure </a:t>
                      </a:r>
                      <a:endParaRPr lang="ko-KR" sz="12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0" y="839416"/>
            <a:ext cx="738031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ctr"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7">
                <a:ln>
                  <a:noFill/>
                </a:ln>
                <a:solidFill>
                  <a:schemeClr val="tx1"/>
                </a:solidFill>
                <a:effectLst/>
                <a:latin typeface="Times New Roman" pitchFamily="18" charset="0"/>
                <a:ea typeface="한양신명조" charset="-127"/>
                <a:cs typeface="Times New Roman" pitchFamily="18" charset="0"/>
              </a:rPr>
              <a:t>Law and Regulation required for Registration (1)</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(7)</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21</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323528" y="1556792"/>
          <a:ext cx="8568952" cy="4420278"/>
        </p:xfrm>
        <a:graphic>
          <a:graphicData uri="http://schemas.openxmlformats.org/drawingml/2006/table">
            <a:tbl>
              <a:tblPr/>
              <a:tblGrid>
                <a:gridCol w="1909532"/>
                <a:gridCol w="6659420"/>
              </a:tblGrid>
              <a:tr h="0">
                <a:tc>
                  <a:txBody>
                    <a:bodyPr/>
                    <a:lstStyle/>
                    <a:p>
                      <a:pPr marL="270510" algn="ctr" latinLnBrk="1">
                        <a:lnSpc>
                          <a:spcPct val="115000"/>
                        </a:lnSpc>
                        <a:spcBef>
                          <a:spcPts val="1200"/>
                        </a:spcBef>
                        <a:spcAft>
                          <a:spcPts val="0"/>
                        </a:spcAft>
                      </a:pPr>
                      <a:r>
                        <a:rPr lang="en-US" sz="1100" b="1" dirty="0">
                          <a:solidFill>
                            <a:srgbClr val="000000"/>
                          </a:solidFill>
                          <a:latin typeface="Times New Roman"/>
                          <a:ea typeface="Times New Roman"/>
                        </a:rPr>
                        <a:t>Category</a:t>
                      </a:r>
                      <a:endParaRPr lang="ko-KR" sz="11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100" b="1">
                          <a:solidFill>
                            <a:srgbClr val="000000"/>
                          </a:solidFill>
                          <a:latin typeface="Times New Roman"/>
                          <a:ea typeface="Times New Roman"/>
                        </a:rPr>
                        <a:t>Details</a:t>
                      </a:r>
                      <a:endParaRPr lang="ko-KR" sz="110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1851969">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Product registration</a:t>
                      </a:r>
                      <a:endParaRPr lang="ko-KR" sz="11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registration of product</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Classification of product registration: manufacturing, supply, etc.</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Subject to product registration (manufacturer)</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a:t>
                      </a:r>
                      <a:r>
                        <a:rPr lang="en-US" sz="1100" dirty="0">
                          <a:solidFill>
                            <a:srgbClr val="000000"/>
                          </a:solidFill>
                          <a:latin typeface="Times New Roman"/>
                          <a:ea typeface="맑은 고딕"/>
                        </a:rPr>
                        <a:t> </a:t>
                      </a:r>
                      <a:r>
                        <a:rPr lang="en-US" sz="1100" dirty="0">
                          <a:solidFill>
                            <a:srgbClr val="000000"/>
                          </a:solidFill>
                          <a:latin typeface="Times New Roman"/>
                          <a:ea typeface="Times New Roman"/>
                        </a:rPr>
                        <a:t>Documents required for product registration</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(Documents required for registration business registration, a certified copy of </a:t>
                      </a:r>
                      <a:endParaRPr lang="ko-KR" sz="11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100" dirty="0">
                          <a:solidFill>
                            <a:srgbClr val="000000"/>
                          </a:solidFill>
                          <a:latin typeface="Times New Roman"/>
                          <a:ea typeface="Times New Roman"/>
                        </a:rPr>
                        <a:t>corporate register, etc. required by a target country)</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Procedure of product registration</a:t>
                      </a:r>
                      <a:endParaRPr lang="ko-KR" sz="11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7754">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Registration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construction and</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outsourcing service</a:t>
                      </a:r>
                      <a:endParaRPr lang="ko-KR" sz="110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Defines the registration of construction and product</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Subject to registration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Documents required for registration</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(Documents required for registration business registration, a certified copy of</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corporate register, etc. required by a target country)</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Business type</a:t>
                      </a:r>
                      <a:endParaRPr lang="ko-KR" sz="1100" dirty="0">
                        <a:solidFill>
                          <a:srgbClr val="000000"/>
                        </a:solidFill>
                        <a:latin typeface="Times New Roman"/>
                        <a:ea typeface="Times New Roman"/>
                      </a:endParaRPr>
                    </a:p>
                  </a:txBody>
                  <a:tcPr marL="27246" marR="27246" marT="7479" marB="747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0" y="1055440"/>
            <a:ext cx="709228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ctr"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7">
                <a:ln>
                  <a:noFill/>
                </a:ln>
                <a:solidFill>
                  <a:schemeClr val="tx1"/>
                </a:solidFill>
                <a:effectLst/>
                <a:latin typeface="Times New Roman" pitchFamily="18" charset="0"/>
                <a:ea typeface="한양신명조" charset="-127"/>
                <a:cs typeface="Times New Roman" pitchFamily="18" charset="0"/>
              </a:rPr>
              <a:t>Law and Regulation required for Registration (2)</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(8)</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22</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323528" y="1844824"/>
          <a:ext cx="8640960" cy="3888432"/>
        </p:xfrm>
        <a:graphic>
          <a:graphicData uri="http://schemas.openxmlformats.org/drawingml/2006/table">
            <a:tbl>
              <a:tblPr/>
              <a:tblGrid>
                <a:gridCol w="2037251"/>
                <a:gridCol w="6603709"/>
              </a:tblGrid>
              <a:tr h="419473">
                <a:tc>
                  <a:txBody>
                    <a:bodyPr/>
                    <a:lstStyle/>
                    <a:p>
                      <a:pPr marL="270510" algn="ctr" latinLnBrk="1">
                        <a:lnSpc>
                          <a:spcPct val="115000"/>
                        </a:lnSpc>
                        <a:spcBef>
                          <a:spcPts val="1200"/>
                        </a:spcBef>
                        <a:spcAft>
                          <a:spcPts val="0"/>
                        </a:spcAft>
                      </a:pPr>
                      <a:r>
                        <a:rPr lang="en-US" sz="1200" b="1" dirty="0">
                          <a:solidFill>
                            <a:srgbClr val="000000"/>
                          </a:solidFill>
                          <a:latin typeface="Times New Roman"/>
                          <a:ea typeface="Times New Roman"/>
                        </a:rPr>
                        <a:t>Category</a:t>
                      </a:r>
                      <a:endParaRPr lang="ko-KR" sz="12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200" b="1">
                          <a:solidFill>
                            <a:srgbClr val="000000"/>
                          </a:solidFill>
                          <a:latin typeface="Times New Roman"/>
                          <a:ea typeface="Times New Roman"/>
                        </a:rPr>
                        <a:t>Details</a:t>
                      </a:r>
                      <a:endParaRPr lang="ko-KR" sz="12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2017409">
                <a:tc>
                  <a:txBody>
                    <a:bodyPr/>
                    <a:lstStyle/>
                    <a:p>
                      <a:pPr marL="270510" algn="ctr" latinLnBrk="1">
                        <a:lnSpc>
                          <a:spcPct val="115000"/>
                        </a:lnSpc>
                        <a:spcBef>
                          <a:spcPts val="1200"/>
                        </a:spcBef>
                        <a:spcAft>
                          <a:spcPts val="0"/>
                        </a:spcAft>
                      </a:pPr>
                      <a:r>
                        <a:rPr lang="en-US" sz="1200" dirty="0">
                          <a:solidFill>
                            <a:srgbClr val="000000"/>
                          </a:solidFill>
                          <a:latin typeface="Times New Roman"/>
                          <a:ea typeface="Times New Roman"/>
                        </a:rPr>
                        <a:t>Protecting personal</a:t>
                      </a:r>
                      <a:endParaRPr lang="ko-KR" sz="12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200" dirty="0">
                          <a:solidFill>
                            <a:srgbClr val="000000"/>
                          </a:solidFill>
                          <a:latin typeface="Times New Roman"/>
                          <a:ea typeface="Times New Roman"/>
                        </a:rPr>
                        <a:t>information</a:t>
                      </a:r>
                      <a:endParaRPr lang="ko-KR" sz="12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A policy to protect personal information of all e-commerce users should be established and enforced to secure </a:t>
                      </a:r>
                      <a:r>
                        <a:rPr lang="en-US" sz="1200" dirty="0" smtClean="0">
                          <a:solidFill>
                            <a:srgbClr val="000000"/>
                          </a:solidFill>
                          <a:latin typeface="Times New Roman"/>
                          <a:ea typeface="Times New Roman"/>
                        </a:rPr>
                        <a:t> the </a:t>
                      </a:r>
                      <a:r>
                        <a:rPr lang="en-US" sz="1200" dirty="0">
                          <a:solidFill>
                            <a:srgbClr val="000000"/>
                          </a:solidFill>
                          <a:latin typeface="Times New Roman"/>
                          <a:ea typeface="Times New Roman"/>
                        </a:rPr>
                        <a:t>safety and creditability of e-commerce.</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Principle of personal information protection, right of information agent,</a:t>
                      </a:r>
                      <a:endParaRPr lang="ko-KR" sz="12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a:solidFill>
                            <a:srgbClr val="000000"/>
                          </a:solidFill>
                          <a:latin typeface="Times New Roman"/>
                          <a:ea typeface="Times New Roman"/>
                        </a:rPr>
                        <a:t> obligation of nation, etc.</a:t>
                      </a:r>
                      <a:endParaRPr lang="ko-KR" sz="12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148">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Protecting business</a:t>
                      </a:r>
                      <a:endParaRPr lang="ko-KR" sz="1200">
                        <a:solidFill>
                          <a:srgbClr val="000000"/>
                        </a:solidFill>
                        <a:latin typeface="Times New Roman"/>
                        <a:ea typeface="Times New Roman"/>
                      </a:endParaRPr>
                    </a:p>
                    <a:p>
                      <a:pPr marL="270510" algn="ctr" latinLnBrk="1">
                        <a:lnSpc>
                          <a:spcPct val="115000"/>
                        </a:lnSpc>
                        <a:spcBef>
                          <a:spcPts val="1200"/>
                        </a:spcBef>
                        <a:spcAft>
                          <a:spcPts val="0"/>
                        </a:spcAft>
                      </a:pPr>
                      <a:r>
                        <a:rPr lang="en-US" sz="1200">
                          <a:solidFill>
                            <a:srgbClr val="000000"/>
                          </a:solidFill>
                          <a:latin typeface="Times New Roman"/>
                          <a:ea typeface="Times New Roman"/>
                        </a:rPr>
                        <a:t>confidentiality</a:t>
                      </a:r>
                      <a:endParaRPr lang="ko-KR" sz="12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A policy to protect business confidentiality of all e-commerce users should be established and </a:t>
                      </a:r>
                      <a:endParaRPr lang="en-US" sz="1200" dirty="0" smtClean="0">
                        <a:solidFill>
                          <a:srgbClr val="000000"/>
                        </a:solidFill>
                        <a:latin typeface="Times New Roman"/>
                        <a:ea typeface="Times New Roman"/>
                      </a:endParaRPr>
                    </a:p>
                    <a:p>
                      <a:pPr marL="270510" algn="just" latinLnBrk="1">
                        <a:lnSpc>
                          <a:spcPct val="115000"/>
                        </a:lnSpc>
                        <a:spcBef>
                          <a:spcPts val="1200"/>
                        </a:spcBef>
                        <a:spcAft>
                          <a:spcPts val="0"/>
                        </a:spcAft>
                      </a:pPr>
                      <a:r>
                        <a:rPr lang="en-US" sz="1200" dirty="0" smtClean="0">
                          <a:solidFill>
                            <a:srgbClr val="000000"/>
                          </a:solidFill>
                          <a:latin typeface="Times New Roman"/>
                          <a:ea typeface="Times New Roman"/>
                        </a:rPr>
                        <a:t>enforced </a:t>
                      </a:r>
                      <a:r>
                        <a:rPr lang="en-US" sz="1200" dirty="0">
                          <a:solidFill>
                            <a:srgbClr val="000000"/>
                          </a:solidFill>
                          <a:latin typeface="Times New Roman"/>
                          <a:ea typeface="Times New Roman"/>
                        </a:rPr>
                        <a:t>to </a:t>
                      </a:r>
                      <a:r>
                        <a:rPr lang="en-US" sz="1200" dirty="0" smtClean="0">
                          <a:solidFill>
                            <a:srgbClr val="000000"/>
                          </a:solidFill>
                          <a:latin typeface="Times New Roman"/>
                          <a:ea typeface="Times New Roman"/>
                        </a:rPr>
                        <a:t>secure </a:t>
                      </a:r>
                      <a:r>
                        <a:rPr lang="en-US" sz="1200" dirty="0">
                          <a:solidFill>
                            <a:srgbClr val="000000"/>
                          </a:solidFill>
                          <a:latin typeface="Times New Roman"/>
                          <a:ea typeface="Times New Roman"/>
                        </a:rPr>
                        <a:t>the safety and creditability of e-commerce.</a:t>
                      </a:r>
                      <a:endParaRPr lang="ko-KR" sz="12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402">
                <a:tc>
                  <a:txBody>
                    <a:bodyPr/>
                    <a:lstStyle/>
                    <a:p>
                      <a:pPr marL="270510" algn="ctr" latinLnBrk="1">
                        <a:lnSpc>
                          <a:spcPct val="115000"/>
                        </a:lnSpc>
                        <a:spcBef>
                          <a:spcPts val="1200"/>
                        </a:spcBef>
                        <a:spcAft>
                          <a:spcPts val="0"/>
                        </a:spcAft>
                      </a:pPr>
                      <a:r>
                        <a:rPr lang="en-US" sz="1200">
                          <a:solidFill>
                            <a:srgbClr val="000000"/>
                          </a:solidFill>
                          <a:latin typeface="Times New Roman"/>
                          <a:ea typeface="Times New Roman"/>
                        </a:rPr>
                        <a:t>Use of coded product</a:t>
                      </a:r>
                      <a:endParaRPr lang="ko-KR" sz="12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200" dirty="0">
                          <a:solidFill>
                            <a:srgbClr val="000000"/>
                          </a:solidFill>
                          <a:latin typeface="Times New Roman"/>
                          <a:ea typeface="Times New Roman"/>
                        </a:rPr>
                        <a:t>Uses of coded product should be defined to secure the safety and creditability of e-commerce.</a:t>
                      </a:r>
                      <a:endParaRPr lang="ko-KR" sz="12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8609" name="Rectangle 1"/>
          <p:cNvSpPr>
            <a:spLocks noChangeArrowheads="1"/>
          </p:cNvSpPr>
          <p:nvPr/>
        </p:nvSpPr>
        <p:spPr bwMode="auto">
          <a:xfrm>
            <a:off x="1547664" y="1412776"/>
            <a:ext cx="543437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8">
                <a:ln>
                  <a:noFill/>
                </a:ln>
                <a:solidFill>
                  <a:schemeClr val="tx1"/>
                </a:solidFill>
                <a:effectLst/>
                <a:latin typeface="Times New Roman" pitchFamily="18" charset="0"/>
                <a:ea typeface="한양신명조" charset="-127"/>
                <a:cs typeface="Times New Roman" pitchFamily="18" charset="0"/>
              </a:rPr>
              <a:t>Law and Regulation Required for Security</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GB"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(9)</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23</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323528" y="1124744"/>
          <a:ext cx="8208912" cy="5233444"/>
        </p:xfrm>
        <a:graphic>
          <a:graphicData uri="http://schemas.openxmlformats.org/drawingml/2006/table">
            <a:tbl>
              <a:tblPr/>
              <a:tblGrid>
                <a:gridCol w="2165524"/>
                <a:gridCol w="6043388"/>
              </a:tblGrid>
              <a:tr h="63271">
                <a:tc>
                  <a:txBody>
                    <a:bodyPr/>
                    <a:lstStyle/>
                    <a:p>
                      <a:pPr marL="270510" algn="ctr" latinLnBrk="1">
                        <a:lnSpc>
                          <a:spcPct val="115000"/>
                        </a:lnSpc>
                        <a:spcBef>
                          <a:spcPts val="1200"/>
                        </a:spcBef>
                        <a:spcAft>
                          <a:spcPts val="0"/>
                        </a:spcAft>
                      </a:pPr>
                      <a:r>
                        <a:rPr lang="en-US" sz="1000" b="1" baseline="0" dirty="0">
                          <a:solidFill>
                            <a:srgbClr val="000000"/>
                          </a:solidFill>
                          <a:latin typeface="Times New Roman"/>
                          <a:ea typeface="Times New Roman"/>
                        </a:rPr>
                        <a:t>Category</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000" b="1" baseline="0">
                          <a:solidFill>
                            <a:srgbClr val="000000"/>
                          </a:solidFill>
                          <a:latin typeface="Times New Roman"/>
                          <a:ea typeface="Times New Roman"/>
                        </a:rPr>
                        <a:t>Description</a:t>
                      </a:r>
                      <a:endParaRPr lang="ko-KR" sz="1000" baseline="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259944">
                <a:tc>
                  <a:txBody>
                    <a:bodyPr/>
                    <a:lstStyle/>
                    <a:p>
                      <a:pPr marL="270510" algn="ctr" latinLnBrk="1">
                        <a:lnSpc>
                          <a:spcPct val="115000"/>
                        </a:lnSpc>
                        <a:spcBef>
                          <a:spcPts val="1200"/>
                        </a:spcBef>
                        <a:spcAft>
                          <a:spcPts val="0"/>
                        </a:spcAft>
                      </a:pPr>
                      <a:r>
                        <a:rPr lang="en-US" sz="1000" baseline="0" dirty="0">
                          <a:solidFill>
                            <a:srgbClr val="000000"/>
                          </a:solidFill>
                          <a:latin typeface="Times New Roman"/>
                          <a:ea typeface="Times New Roman"/>
                        </a:rPr>
                        <a:t>Notification of tender</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Definition of tender notification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 Definition of the notifications through e-Procurement system, </a:t>
                      </a:r>
                      <a:endParaRPr lang="ko-KR" sz="1000" baseline="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baseline="0" dirty="0">
                          <a:solidFill>
                            <a:srgbClr val="000000"/>
                          </a:solidFill>
                          <a:latin typeface="Times New Roman"/>
                          <a:ea typeface="Times New Roman"/>
                        </a:rPr>
                        <a:t>daily newspaper, etc.</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78">
                <a:tc>
                  <a:txBody>
                    <a:bodyPr/>
                    <a:lstStyle/>
                    <a:p>
                      <a:pPr marL="270510" algn="ctr" latinLnBrk="1">
                        <a:lnSpc>
                          <a:spcPct val="115000"/>
                        </a:lnSpc>
                        <a:spcBef>
                          <a:spcPts val="1200"/>
                        </a:spcBef>
                        <a:spcAft>
                          <a:spcPts val="0"/>
                        </a:spcAft>
                      </a:pPr>
                      <a:r>
                        <a:rPr lang="en-US" sz="1000" baseline="0" dirty="0">
                          <a:solidFill>
                            <a:srgbClr val="000000"/>
                          </a:solidFill>
                          <a:latin typeface="Times New Roman"/>
                          <a:ea typeface="Times New Roman"/>
                        </a:rPr>
                        <a:t>Time of</a:t>
                      </a:r>
                      <a:endParaRPr lang="ko-KR" sz="1000" baseline="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000" baseline="0" dirty="0">
                          <a:solidFill>
                            <a:srgbClr val="000000"/>
                          </a:solidFill>
                          <a:latin typeface="Times New Roman"/>
                          <a:ea typeface="Times New Roman"/>
                        </a:rPr>
                        <a:t>tender notification</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Definition of submission date with consideration for the due date of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tender documents</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 Appropriate time should be defined based on the environment in a target </a:t>
                      </a:r>
                      <a:endParaRPr lang="ko-KR" sz="1000" baseline="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baseline="0" dirty="0">
                          <a:solidFill>
                            <a:srgbClr val="000000"/>
                          </a:solidFill>
                          <a:latin typeface="Times New Roman"/>
                          <a:ea typeface="Times New Roman"/>
                        </a:rPr>
                        <a:t>country; different period may be applied upon the project scale.</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477">
                <a:tc>
                  <a:txBody>
                    <a:bodyPr/>
                    <a:lstStyle/>
                    <a:p>
                      <a:pPr marL="270510" algn="ctr" latinLnBrk="1">
                        <a:lnSpc>
                          <a:spcPct val="115000"/>
                        </a:lnSpc>
                        <a:spcBef>
                          <a:spcPts val="1200"/>
                        </a:spcBef>
                        <a:spcAft>
                          <a:spcPts val="0"/>
                        </a:spcAft>
                      </a:pPr>
                      <a:r>
                        <a:rPr lang="en-US" sz="1000" baseline="0" dirty="0">
                          <a:solidFill>
                            <a:srgbClr val="000000"/>
                          </a:solidFill>
                          <a:latin typeface="Times New Roman"/>
                          <a:ea typeface="Times New Roman"/>
                        </a:rPr>
                        <a:t>Details of</a:t>
                      </a:r>
                      <a:endParaRPr lang="ko-KR" sz="1000" baseline="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000" baseline="0" dirty="0">
                          <a:solidFill>
                            <a:srgbClr val="000000"/>
                          </a:solidFill>
                          <a:latin typeface="Times New Roman"/>
                          <a:ea typeface="Times New Roman"/>
                        </a:rPr>
                        <a:t>tender notification</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Definition contents to be mentioned in tender notification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 Details of project, location and date of tender opening, qualification of </a:t>
                      </a:r>
                      <a:endParaRPr lang="ko-KR" sz="1000" baseline="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baseline="0" dirty="0">
                          <a:solidFill>
                            <a:srgbClr val="000000"/>
                          </a:solidFill>
                          <a:latin typeface="Times New Roman"/>
                          <a:ea typeface="Times New Roman"/>
                        </a:rPr>
                        <a:t>participation in tender, determination of successful bidder, beginning and </a:t>
                      </a:r>
                      <a:endParaRPr lang="ko-KR" sz="1000" baseline="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baseline="0" dirty="0">
                          <a:solidFill>
                            <a:srgbClr val="000000"/>
                          </a:solidFill>
                          <a:latin typeface="Times New Roman"/>
                          <a:ea typeface="Times New Roman"/>
                        </a:rPr>
                        <a:t>completion of contract, contract terms, etc.</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869">
                <a:tc>
                  <a:txBody>
                    <a:bodyPr/>
                    <a:lstStyle/>
                    <a:p>
                      <a:pPr marL="270510" algn="ctr" latinLnBrk="1">
                        <a:lnSpc>
                          <a:spcPct val="115000"/>
                        </a:lnSpc>
                        <a:spcBef>
                          <a:spcPts val="1200"/>
                        </a:spcBef>
                        <a:spcAft>
                          <a:spcPts val="0"/>
                        </a:spcAft>
                      </a:pPr>
                      <a:r>
                        <a:rPr lang="en-US" sz="1000" baseline="0">
                          <a:solidFill>
                            <a:srgbClr val="000000"/>
                          </a:solidFill>
                          <a:latin typeface="Times New Roman"/>
                          <a:ea typeface="Times New Roman"/>
                        </a:rPr>
                        <a:t>Submission of e-tender</a:t>
                      </a:r>
                      <a:endParaRPr lang="ko-KR" sz="1000" baseline="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Definition the submission of e-tender proposal and application documents </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206">
                <a:tc>
                  <a:txBody>
                    <a:bodyPr/>
                    <a:lstStyle/>
                    <a:p>
                      <a:pPr marL="270510" algn="ctr" latinLnBrk="1">
                        <a:lnSpc>
                          <a:spcPct val="115000"/>
                        </a:lnSpc>
                        <a:spcBef>
                          <a:spcPts val="1200"/>
                        </a:spcBef>
                        <a:spcAft>
                          <a:spcPts val="0"/>
                        </a:spcAft>
                      </a:pPr>
                      <a:r>
                        <a:rPr lang="en-US" sz="1000" baseline="0">
                          <a:solidFill>
                            <a:srgbClr val="000000"/>
                          </a:solidFill>
                          <a:latin typeface="Times New Roman"/>
                          <a:ea typeface="Times New Roman"/>
                        </a:rPr>
                        <a:t>Application for</a:t>
                      </a:r>
                      <a:endParaRPr lang="ko-KR" sz="10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000" baseline="0">
                          <a:solidFill>
                            <a:srgbClr val="000000"/>
                          </a:solidFill>
                          <a:latin typeface="Times New Roman"/>
                          <a:ea typeface="Times New Roman"/>
                        </a:rPr>
                        <a:t>e-tender cancellation</a:t>
                      </a:r>
                      <a:endParaRPr lang="ko-KR" sz="1000" baseline="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baseline="0" dirty="0">
                          <a:solidFill>
                            <a:srgbClr val="000000"/>
                          </a:solidFill>
                          <a:latin typeface="Times New Roman"/>
                          <a:ea typeface="Times New Roman"/>
                        </a:rPr>
                        <a:t>Definition of contents for the intent of bidder to cancel the tender in event of errors written in critical parts such as amount in e-tender proposal, etc</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78">
                <a:tc>
                  <a:txBody>
                    <a:bodyPr/>
                    <a:lstStyle/>
                    <a:p>
                      <a:pPr marL="270510" algn="ctr" latinLnBrk="1">
                        <a:lnSpc>
                          <a:spcPct val="115000"/>
                        </a:lnSpc>
                        <a:spcBef>
                          <a:spcPts val="1200"/>
                        </a:spcBef>
                        <a:spcAft>
                          <a:spcPts val="0"/>
                        </a:spcAft>
                      </a:pPr>
                      <a:r>
                        <a:rPr lang="en-US" sz="1000" baseline="0">
                          <a:solidFill>
                            <a:srgbClr val="000000"/>
                          </a:solidFill>
                          <a:latin typeface="Times New Roman"/>
                          <a:ea typeface="Times New Roman"/>
                        </a:rPr>
                        <a:t>Participation method</a:t>
                      </a:r>
                      <a:endParaRPr lang="ko-KR" sz="1000" baseline="0">
                        <a:solidFill>
                          <a:srgbClr val="000000"/>
                        </a:solidFill>
                        <a:latin typeface="Times New Roman"/>
                        <a:ea typeface="Times New Roman"/>
                      </a:endParaRPr>
                    </a:p>
                    <a:p>
                      <a:pPr marL="270510" algn="ctr" latinLnBrk="1">
                        <a:lnSpc>
                          <a:spcPct val="115000"/>
                        </a:lnSpc>
                        <a:spcBef>
                          <a:spcPts val="1200"/>
                        </a:spcBef>
                        <a:spcAft>
                          <a:spcPts val="0"/>
                        </a:spcAft>
                      </a:pPr>
                      <a:r>
                        <a:rPr lang="en-US" sz="1000" baseline="0">
                          <a:solidFill>
                            <a:srgbClr val="000000"/>
                          </a:solidFill>
                          <a:latin typeface="Times New Roman"/>
                          <a:ea typeface="Times New Roman"/>
                        </a:rPr>
                        <a:t>of e-tender</a:t>
                      </a:r>
                      <a:endParaRPr lang="ko-KR" sz="1000" baseline="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spc="-30" baseline="0" dirty="0">
                          <a:solidFill>
                            <a:srgbClr val="000000"/>
                          </a:solidFill>
                          <a:latin typeface="Times New Roman"/>
                          <a:ea typeface="Times New Roman"/>
                        </a:rPr>
                        <a:t>Definition of procedures for e-tender participation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spc="-30" baseline="0" dirty="0">
                          <a:solidFill>
                            <a:srgbClr val="000000"/>
                          </a:solidFill>
                          <a:latin typeface="Times New Roman"/>
                          <a:ea typeface="Times New Roman"/>
                        </a:rPr>
                        <a:t>- Usage of authentication provided by certification authority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spc="-30" baseline="0" dirty="0">
                          <a:solidFill>
                            <a:srgbClr val="000000"/>
                          </a:solidFill>
                          <a:latin typeface="Times New Roman"/>
                          <a:ea typeface="Times New Roman"/>
                        </a:rPr>
                        <a:t>- Procedure of checking identity </a:t>
                      </a:r>
                      <a:endParaRPr lang="ko-KR" sz="1000" baseline="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spc="-30" baseline="0" dirty="0">
                          <a:solidFill>
                            <a:srgbClr val="000000"/>
                          </a:solidFill>
                          <a:latin typeface="Times New Roman"/>
                          <a:ea typeface="Times New Roman"/>
                        </a:rPr>
                        <a:t>- Standard for transmittance of tender proposal and application documents, etc.</a:t>
                      </a:r>
                      <a:endParaRPr lang="ko-KR" sz="1000" baseline="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9633" name="Rectangle 1"/>
          <p:cNvSpPr>
            <a:spLocks noChangeArrowheads="1"/>
          </p:cNvSpPr>
          <p:nvPr/>
        </p:nvSpPr>
        <p:spPr bwMode="auto">
          <a:xfrm>
            <a:off x="1259632" y="836712"/>
            <a:ext cx="633670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9">
                <a:ln>
                  <a:noFill/>
                </a:ln>
                <a:solidFill>
                  <a:schemeClr val="tx1"/>
                </a:solidFill>
                <a:effectLst/>
                <a:latin typeface="Times New Roman" pitchFamily="18" charset="0"/>
                <a:ea typeface="한양신명조" charset="-127"/>
                <a:cs typeface="Times New Roman" pitchFamily="18" charset="0"/>
              </a:rPr>
              <a:t>Legislation and Regulation Related to Tender (1)</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63500" algn="l" defTabSz="914400" rtl="0" eaLnBrk="0" fontAlgn="base" latinLnBrk="0" hangingPunct="0">
              <a:lnSpc>
                <a:spcPct val="100000"/>
              </a:lnSpc>
              <a:spcBef>
                <a:spcPct val="0"/>
              </a:spcBef>
              <a:spcAft>
                <a:spcPct val="0"/>
              </a:spcAft>
              <a:buClrTx/>
              <a:buSzTx/>
              <a:buFontTx/>
              <a:buNone/>
              <a:tabLst/>
            </a:pP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(10)</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24</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0" y="760444"/>
          <a:ext cx="9036496" cy="6097556"/>
        </p:xfrm>
        <a:graphic>
          <a:graphicData uri="http://schemas.openxmlformats.org/drawingml/2006/table">
            <a:tbl>
              <a:tblPr/>
              <a:tblGrid>
                <a:gridCol w="2383840"/>
                <a:gridCol w="6652656"/>
              </a:tblGrid>
              <a:tr h="144766">
                <a:tc>
                  <a:txBody>
                    <a:bodyPr/>
                    <a:lstStyle/>
                    <a:p>
                      <a:pPr marL="270510" algn="ctr" latinLnBrk="1">
                        <a:lnSpc>
                          <a:spcPct val="115000"/>
                        </a:lnSpc>
                        <a:spcBef>
                          <a:spcPts val="1200"/>
                        </a:spcBef>
                        <a:spcAft>
                          <a:spcPts val="0"/>
                        </a:spcAft>
                      </a:pPr>
                      <a:r>
                        <a:rPr lang="en-US" sz="1000" b="1" dirty="0">
                          <a:solidFill>
                            <a:srgbClr val="000000"/>
                          </a:solidFill>
                          <a:latin typeface="Times New Roman"/>
                          <a:ea typeface="Times New Roman"/>
                        </a:rPr>
                        <a:t>Category</a:t>
                      </a:r>
                      <a:endParaRPr lang="ko-KR" sz="100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000" b="1">
                          <a:solidFill>
                            <a:srgbClr val="000000"/>
                          </a:solidFill>
                          <a:latin typeface="Times New Roman"/>
                          <a:ea typeface="Times New Roman"/>
                        </a:rPr>
                        <a:t>Description</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568304">
                <a:tc>
                  <a:txBody>
                    <a:bodyPr/>
                    <a:lstStyle/>
                    <a:p>
                      <a:pPr marL="270510" algn="ctr" latinLnBrk="1">
                        <a:lnSpc>
                          <a:spcPct val="115000"/>
                        </a:lnSpc>
                        <a:spcBef>
                          <a:spcPts val="1200"/>
                        </a:spcBef>
                        <a:spcAft>
                          <a:spcPts val="0"/>
                        </a:spcAft>
                      </a:pPr>
                      <a:r>
                        <a:rPr lang="en-US" sz="1000" dirty="0">
                          <a:solidFill>
                            <a:srgbClr val="000000"/>
                          </a:solidFill>
                          <a:latin typeface="Times New Roman"/>
                          <a:ea typeface="Times New Roman"/>
                        </a:rPr>
                        <a:t>Cancellation</a:t>
                      </a:r>
                      <a:endParaRPr lang="ko-KR" sz="10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000" dirty="0">
                          <a:solidFill>
                            <a:srgbClr val="000000"/>
                          </a:solidFill>
                          <a:latin typeface="Times New Roman"/>
                          <a:ea typeface="Times New Roman"/>
                        </a:rPr>
                        <a:t>of Tender</a:t>
                      </a:r>
                      <a:endParaRPr lang="ko-KR" sz="100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indent="63500" algn="l" fontAlgn="base" latinLnBrk="0">
                        <a:lnSpc>
                          <a:spcPct val="115000"/>
                        </a:lnSpc>
                        <a:spcBef>
                          <a:spcPts val="1200"/>
                        </a:spcBef>
                        <a:spcAft>
                          <a:spcPts val="0"/>
                        </a:spcAft>
                      </a:pPr>
                      <a:r>
                        <a:rPr lang="en-US" sz="1000" dirty="0">
                          <a:solidFill>
                            <a:srgbClr val="000000"/>
                          </a:solidFill>
                          <a:latin typeface="Times New Roman"/>
                          <a:ea typeface="맑은 고딕"/>
                        </a:rPr>
                        <a:t>Requirements related to cancellation of tender </a:t>
                      </a:r>
                      <a:endParaRPr lang="ko-KR" sz="10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dirty="0">
                          <a:solidFill>
                            <a:srgbClr val="000000"/>
                          </a:solidFill>
                          <a:latin typeface="Times New Roman"/>
                          <a:ea typeface="Times New Roman"/>
                        </a:rPr>
                        <a:t>-</a:t>
                      </a:r>
                      <a:r>
                        <a:rPr lang="en-US" sz="1000" dirty="0">
                          <a:solidFill>
                            <a:srgbClr val="000000"/>
                          </a:solidFill>
                          <a:latin typeface="Times New Roman"/>
                          <a:ea typeface="맑은 고딕"/>
                        </a:rPr>
                        <a:t>-In the event of unavoidable reasons such as reduction or change of budget in demand agency, prior to notifying the successful bidder</a:t>
                      </a:r>
                      <a:endParaRPr lang="ko-KR" sz="100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66">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Re e-tender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a:solidFill>
                            <a:srgbClr val="000000"/>
                          </a:solidFill>
                          <a:latin typeface="Times New Roman"/>
                          <a:ea typeface="Times New Roman"/>
                        </a:rPr>
                        <a:t>Definition of the standards and procedure in case of re-tender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707">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Delayed notification of</a:t>
                      </a:r>
                      <a:endParaRPr lang="ko-KR" sz="1000">
                        <a:solidFill>
                          <a:srgbClr val="000000"/>
                        </a:solidFill>
                        <a:latin typeface="Times New Roman"/>
                        <a:ea typeface="Times New Roman"/>
                      </a:endParaRPr>
                    </a:p>
                    <a:p>
                      <a:pPr marL="270510" algn="ctr" latinLnBrk="1">
                        <a:lnSpc>
                          <a:spcPct val="115000"/>
                        </a:lnSpc>
                        <a:spcBef>
                          <a:spcPts val="1200"/>
                        </a:spcBef>
                        <a:spcAft>
                          <a:spcPts val="0"/>
                        </a:spcAft>
                      </a:pPr>
                      <a:r>
                        <a:rPr lang="en-US" sz="1000">
                          <a:solidFill>
                            <a:srgbClr val="000000"/>
                          </a:solidFill>
                          <a:latin typeface="Times New Roman"/>
                          <a:ea typeface="Times New Roman"/>
                        </a:rPr>
                        <a:t>e-tender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a:solidFill>
                            <a:srgbClr val="000000"/>
                          </a:solidFill>
                          <a:latin typeface="Times New Roman"/>
                          <a:ea typeface="Times New Roman"/>
                        </a:rPr>
                        <a:t>Definition of partially or whole delays in e-tender schedule, including deadline for submission, application deadline, date of tender opening, etc. </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66">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Invalidity of 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a:solidFill>
                            <a:srgbClr val="000000"/>
                          </a:solidFill>
                          <a:latin typeface="Times New Roman"/>
                          <a:ea typeface="Times New Roman"/>
                        </a:rPr>
                        <a:t>Definition of cases such as disqualified participant in tender </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649">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Limitation of</a:t>
                      </a:r>
                      <a:endParaRPr lang="ko-KR" sz="1000">
                        <a:solidFill>
                          <a:srgbClr val="000000"/>
                        </a:solidFill>
                        <a:latin typeface="Times New Roman"/>
                        <a:ea typeface="Times New Roman"/>
                      </a:endParaRPr>
                    </a:p>
                    <a:p>
                      <a:pPr marL="270510" algn="ctr" latinLnBrk="1">
                        <a:lnSpc>
                          <a:spcPct val="115000"/>
                        </a:lnSpc>
                        <a:spcBef>
                          <a:spcPts val="1200"/>
                        </a:spcBef>
                        <a:spcAft>
                          <a:spcPts val="0"/>
                        </a:spcAft>
                      </a:pPr>
                      <a:r>
                        <a:rPr lang="en-US" sz="1000">
                          <a:solidFill>
                            <a:srgbClr val="000000"/>
                          </a:solidFill>
                          <a:latin typeface="Times New Roman"/>
                          <a:ea typeface="Times New Roman"/>
                        </a:rPr>
                        <a:t>improper company’s</a:t>
                      </a:r>
                      <a:endParaRPr lang="ko-KR" sz="1000">
                        <a:solidFill>
                          <a:srgbClr val="000000"/>
                        </a:solidFill>
                        <a:latin typeface="Times New Roman"/>
                        <a:ea typeface="Times New Roman"/>
                      </a:endParaRPr>
                    </a:p>
                    <a:p>
                      <a:pPr marL="270510" algn="ctr" latinLnBrk="1">
                        <a:lnSpc>
                          <a:spcPct val="115000"/>
                        </a:lnSpc>
                        <a:spcBef>
                          <a:spcPts val="1200"/>
                        </a:spcBef>
                        <a:spcAft>
                          <a:spcPts val="0"/>
                        </a:spcAft>
                      </a:pPr>
                      <a:r>
                        <a:rPr lang="en-US" sz="1000">
                          <a:solidFill>
                            <a:srgbClr val="000000"/>
                          </a:solidFill>
                          <a:latin typeface="Times New Roman"/>
                          <a:ea typeface="Times New Roman"/>
                        </a:rPr>
                        <a:t>participation in 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fontAlgn="base" latinLnBrk="0">
                        <a:lnSpc>
                          <a:spcPct val="115000"/>
                        </a:lnSpc>
                        <a:spcBef>
                          <a:spcPts val="1200"/>
                        </a:spcBef>
                        <a:spcAft>
                          <a:spcPts val="0"/>
                        </a:spcAft>
                      </a:pPr>
                      <a:r>
                        <a:rPr lang="en-US" sz="1000" spc="-50">
                          <a:solidFill>
                            <a:srgbClr val="000000"/>
                          </a:solidFill>
                          <a:latin typeface="Times New Roman"/>
                          <a:ea typeface="맑은 고딕"/>
                        </a:rPr>
                        <a:t>Standards and definition of company not eligible to participate in tender</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6128">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Certification authority</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a:solidFill>
                            <a:srgbClr val="000000"/>
                          </a:solidFill>
                          <a:latin typeface="Times New Roman"/>
                          <a:ea typeface="Times New Roman"/>
                        </a:rPr>
                        <a:t>Definition of standard for certification authentication work to perform safely and reliably. </a:t>
                      </a:r>
                      <a:endParaRPr lang="ko-KR" sz="1000">
                        <a:solidFill>
                          <a:srgbClr val="000000"/>
                        </a:solidFill>
                        <a:latin typeface="Times New Roman"/>
                        <a:ea typeface="Times New Roman"/>
                      </a:endParaRPr>
                    </a:p>
                    <a:p>
                      <a:pPr marL="270510" algn="just" latinLnBrk="1">
                        <a:lnSpc>
                          <a:spcPct val="115000"/>
                        </a:lnSpc>
                        <a:spcBef>
                          <a:spcPts val="1200"/>
                        </a:spcBef>
                        <a:spcAft>
                          <a:spcPts val="0"/>
                        </a:spcAft>
                      </a:pPr>
                      <a:r>
                        <a:rPr lang="en-US" sz="1000">
                          <a:solidFill>
                            <a:srgbClr val="000000"/>
                          </a:solidFill>
                          <a:latin typeface="Times New Roman"/>
                          <a:ea typeface="Times New Roman"/>
                        </a:rPr>
                        <a:t>- Designation of an institute with consideration for standard, procedure, reason for disqualification, etc. </a:t>
                      </a:r>
                      <a:endParaRPr lang="ko-KR" sz="1000">
                        <a:solidFill>
                          <a:srgbClr val="000000"/>
                        </a:solidFill>
                        <a:latin typeface="Times New Roman"/>
                        <a:ea typeface="Times New Roman"/>
                      </a:endParaRPr>
                    </a:p>
                    <a:p>
                      <a:pPr marL="59690" indent="-59690" algn="just" latinLnBrk="1">
                        <a:lnSpc>
                          <a:spcPct val="115000"/>
                        </a:lnSpc>
                        <a:spcBef>
                          <a:spcPts val="1200"/>
                        </a:spcBef>
                        <a:spcAft>
                          <a:spcPts val="0"/>
                        </a:spcAft>
                      </a:pPr>
                      <a:r>
                        <a:rPr lang="en-US" sz="1000" spc="-30">
                          <a:solidFill>
                            <a:srgbClr val="000000"/>
                          </a:solidFill>
                          <a:latin typeface="Times New Roman"/>
                          <a:ea typeface="Times New Roman"/>
                        </a:rPr>
                        <a:t>- Definition of works related to: authentication management, e-signature generating information management, facility and operations management, etc. </a:t>
                      </a:r>
                      <a:endParaRPr lang="ko-KR" sz="1000">
                        <a:solidFill>
                          <a:srgbClr val="000000"/>
                        </a:solidFill>
                        <a:latin typeface="Times New Roman"/>
                        <a:ea typeface="Times New Roman"/>
                      </a:endParaRPr>
                    </a:p>
                    <a:p>
                      <a:pPr marL="270510" algn="just" latinLnBrk="1">
                        <a:lnSpc>
                          <a:spcPct val="115000"/>
                        </a:lnSpc>
                        <a:spcBef>
                          <a:spcPts val="1200"/>
                        </a:spcBef>
                        <a:spcAft>
                          <a:spcPts val="0"/>
                        </a:spcAft>
                      </a:pPr>
                      <a:r>
                        <a:rPr lang="en-US" sz="1000">
                          <a:solidFill>
                            <a:srgbClr val="000000"/>
                          </a:solidFill>
                          <a:latin typeface="Times New Roman"/>
                          <a:ea typeface="Times New Roman"/>
                        </a:rPr>
                        <a:t>- Definition of taking over certificate works</a:t>
                      </a:r>
                      <a:endParaRPr lang="ko-KR" sz="1000">
                        <a:solidFill>
                          <a:srgbClr val="000000"/>
                        </a:solidFill>
                        <a:latin typeface="Times New Roman"/>
                        <a:ea typeface="Times New Roman"/>
                      </a:endParaRPr>
                    </a:p>
                    <a:p>
                      <a:pPr marL="270510" algn="just" latinLnBrk="1">
                        <a:lnSpc>
                          <a:spcPct val="115000"/>
                        </a:lnSpc>
                        <a:spcBef>
                          <a:spcPts val="1200"/>
                        </a:spcBef>
                        <a:spcAft>
                          <a:spcPts val="0"/>
                        </a:spcAft>
                      </a:pPr>
                      <a:r>
                        <a:rPr lang="en-US" sz="1000">
                          <a:solidFill>
                            <a:srgbClr val="000000"/>
                          </a:solidFill>
                          <a:latin typeface="Times New Roman"/>
                          <a:ea typeface="Times New Roman"/>
                        </a:rPr>
                        <a:t>- Definition of discard and abolition of certificate works </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473">
                <a:tc>
                  <a:txBody>
                    <a:bodyPr/>
                    <a:lstStyle/>
                    <a:p>
                      <a:pPr marL="270510" algn="ctr" latinLnBrk="1">
                        <a:lnSpc>
                          <a:spcPct val="115000"/>
                        </a:lnSpc>
                        <a:spcBef>
                          <a:spcPts val="1200"/>
                        </a:spcBef>
                        <a:spcAft>
                          <a:spcPts val="0"/>
                        </a:spcAft>
                      </a:pPr>
                      <a:r>
                        <a:rPr lang="en-US" sz="1000">
                          <a:solidFill>
                            <a:srgbClr val="000000"/>
                          </a:solidFill>
                          <a:latin typeface="Times New Roman"/>
                          <a:ea typeface="Times New Roman"/>
                        </a:rPr>
                        <a:t>Certified authentication</a:t>
                      </a:r>
                      <a:endParaRPr lang="ko-KR" sz="100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000" spc="-30" dirty="0">
                          <a:solidFill>
                            <a:srgbClr val="000000"/>
                          </a:solidFill>
                          <a:latin typeface="Times New Roman"/>
                          <a:ea typeface="Times New Roman"/>
                        </a:rPr>
                        <a:t>Definition of certified authentication's issuance and effectiveness, and etc.</a:t>
                      </a:r>
                      <a:endParaRPr lang="ko-KR" sz="10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dirty="0">
                          <a:solidFill>
                            <a:srgbClr val="000000"/>
                          </a:solidFill>
                          <a:latin typeface="Times New Roman"/>
                          <a:ea typeface="Times New Roman"/>
                        </a:rPr>
                        <a:t>- Issuance of certified authentication (including name, verification </a:t>
                      </a:r>
                      <a:endParaRPr lang="ko-KR" sz="10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dirty="0">
                          <a:solidFill>
                            <a:srgbClr val="000000"/>
                          </a:solidFill>
                          <a:latin typeface="Times New Roman"/>
                          <a:ea typeface="Times New Roman"/>
                        </a:rPr>
                        <a:t>information, serial number, effective institution, name of </a:t>
                      </a:r>
                      <a:endParaRPr lang="ko-KR" sz="1000" dirty="0">
                        <a:solidFill>
                          <a:srgbClr val="000000"/>
                        </a:solidFill>
                        <a:latin typeface="Times New Roman"/>
                        <a:ea typeface="Times New Roman"/>
                      </a:endParaRPr>
                    </a:p>
                    <a:p>
                      <a:pPr marL="270510" indent="63500" algn="just" latinLnBrk="1">
                        <a:lnSpc>
                          <a:spcPct val="115000"/>
                        </a:lnSpc>
                        <a:spcBef>
                          <a:spcPts val="1200"/>
                        </a:spcBef>
                        <a:spcAft>
                          <a:spcPts val="0"/>
                        </a:spcAft>
                      </a:pPr>
                      <a:r>
                        <a:rPr lang="en-US" sz="1000" dirty="0">
                          <a:solidFill>
                            <a:srgbClr val="000000"/>
                          </a:solidFill>
                          <a:latin typeface="Times New Roman"/>
                          <a:ea typeface="Times New Roman"/>
                        </a:rPr>
                        <a:t>certification authority, scope of use and purpose, etc.)</a:t>
                      </a:r>
                      <a:endParaRPr lang="ko-KR" sz="10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dirty="0">
                          <a:solidFill>
                            <a:srgbClr val="000000"/>
                          </a:solidFill>
                          <a:latin typeface="Times New Roman"/>
                          <a:ea typeface="Times New Roman"/>
                        </a:rPr>
                        <a:t>- Definition of the lost effectiveness of authentication </a:t>
                      </a:r>
                      <a:endParaRPr lang="ko-KR" sz="10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000" dirty="0">
                          <a:solidFill>
                            <a:srgbClr val="000000"/>
                          </a:solidFill>
                          <a:latin typeface="Times New Roman"/>
                          <a:ea typeface="Times New Roman"/>
                        </a:rPr>
                        <a:t>- Definition of the abolition of authentication </a:t>
                      </a:r>
                      <a:endParaRPr lang="ko-KR" sz="1000" dirty="0">
                        <a:solidFill>
                          <a:srgbClr val="000000"/>
                        </a:solidFill>
                        <a:latin typeface="Times New Roman"/>
                        <a:ea typeface="Times New Roman"/>
                      </a:endParaRPr>
                    </a:p>
                  </a:txBody>
                  <a:tcPr marL="19439" marR="19439" marT="5336" marB="53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187624" y="548680"/>
            <a:ext cx="633670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59">
                <a:ln>
                  <a:noFill/>
                </a:ln>
                <a:solidFill>
                  <a:schemeClr val="tx1"/>
                </a:solidFill>
                <a:effectLst/>
                <a:latin typeface="Times New Roman" pitchFamily="18" charset="0"/>
                <a:ea typeface="한양신명조" charset="-127"/>
                <a:cs typeface="Times New Roman" pitchFamily="18" charset="0"/>
              </a:rPr>
              <a:t>Legislation and Regulation Related to Tender (2)</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63500" algn="l" defTabSz="914400" rtl="0" eaLnBrk="0" fontAlgn="base" latinLnBrk="0" hangingPunct="0">
              <a:lnSpc>
                <a:spcPct val="100000"/>
              </a:lnSpc>
              <a:spcBef>
                <a:spcPct val="0"/>
              </a:spcBef>
              <a:spcAft>
                <a:spcPct val="0"/>
              </a:spcAft>
              <a:buClrTx/>
              <a:buSzTx/>
              <a:buFontTx/>
              <a:buNone/>
              <a:tabLst/>
            </a:pP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9"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(11)</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25</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251520" y="1743075"/>
          <a:ext cx="8352927" cy="3179064"/>
        </p:xfrm>
        <a:graphic>
          <a:graphicData uri="http://schemas.openxmlformats.org/drawingml/2006/table">
            <a:tbl>
              <a:tblPr/>
              <a:tblGrid>
                <a:gridCol w="2338975"/>
                <a:gridCol w="6013952"/>
              </a:tblGrid>
              <a:tr h="162560">
                <a:tc>
                  <a:txBody>
                    <a:bodyPr/>
                    <a:lstStyle/>
                    <a:p>
                      <a:pPr marL="270510" algn="ctr" latinLnBrk="1">
                        <a:lnSpc>
                          <a:spcPct val="115000"/>
                        </a:lnSpc>
                        <a:spcBef>
                          <a:spcPts val="1200"/>
                        </a:spcBef>
                        <a:spcAft>
                          <a:spcPts val="0"/>
                        </a:spcAft>
                      </a:pPr>
                      <a:r>
                        <a:rPr lang="en-US" sz="1100" b="1" dirty="0">
                          <a:solidFill>
                            <a:srgbClr val="000000"/>
                          </a:solidFill>
                          <a:latin typeface="Times New Roman"/>
                          <a:ea typeface="Times New Roman"/>
                        </a:rPr>
                        <a:t>Category</a:t>
                      </a:r>
                      <a:endParaRPr lang="ko-KR" sz="11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100" b="1">
                          <a:solidFill>
                            <a:srgbClr val="000000"/>
                          </a:solidFill>
                          <a:latin typeface="Times New Roman"/>
                          <a:ea typeface="Times New Roman"/>
                        </a:rPr>
                        <a:t>Description</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504190">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Opening of e-tender</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a:solidFill>
                            <a:srgbClr val="000000"/>
                          </a:solidFill>
                          <a:latin typeface="Times New Roman"/>
                          <a:ea typeface="Times New Roman"/>
                        </a:rPr>
                        <a:t>Definition of the opening of e-tender</a:t>
                      </a:r>
                      <a:endParaRPr lang="ko-KR" sz="1100">
                        <a:solidFill>
                          <a:srgbClr val="000000"/>
                        </a:solidFill>
                        <a:latin typeface="Times New Roman"/>
                        <a:ea typeface="Times New Roman"/>
                      </a:endParaRPr>
                    </a:p>
                    <a:p>
                      <a:pPr marL="270510" algn="just" latinLnBrk="1">
                        <a:lnSpc>
                          <a:spcPct val="115000"/>
                        </a:lnSpc>
                        <a:spcBef>
                          <a:spcPts val="1200"/>
                        </a:spcBef>
                        <a:spcAft>
                          <a:spcPts val="0"/>
                        </a:spcAft>
                      </a:pPr>
                      <a:r>
                        <a:rPr lang="en-US" sz="1100">
                          <a:solidFill>
                            <a:srgbClr val="000000"/>
                          </a:solidFill>
                          <a:latin typeface="Times New Roman"/>
                          <a:ea typeface="Times New Roman"/>
                        </a:rPr>
                        <a:t>- Confirmation definition of the participant's ID</a:t>
                      </a:r>
                      <a:endParaRPr lang="ko-KR" sz="1100">
                        <a:solidFill>
                          <a:srgbClr val="000000"/>
                        </a:solidFill>
                        <a:latin typeface="Times New Roman"/>
                        <a:ea typeface="Times New Roman"/>
                      </a:endParaRPr>
                    </a:p>
                    <a:p>
                      <a:pPr marL="270510" algn="just" latinLnBrk="1">
                        <a:lnSpc>
                          <a:spcPct val="115000"/>
                        </a:lnSpc>
                        <a:spcBef>
                          <a:spcPts val="1200"/>
                        </a:spcBef>
                        <a:spcAft>
                          <a:spcPts val="0"/>
                        </a:spcAft>
                      </a:pPr>
                      <a:r>
                        <a:rPr lang="en-US" sz="1100">
                          <a:solidFill>
                            <a:srgbClr val="000000"/>
                          </a:solidFill>
                          <a:latin typeface="Times New Roman"/>
                          <a:ea typeface="Times New Roman"/>
                        </a:rPr>
                        <a:t>- Usage of authentication provided by certification authority </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995">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Selection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successful bidder</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standards and procedure for selecting successful bidder after opening tender</a:t>
                      </a:r>
                      <a:endParaRPr lang="ko-KR" sz="11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50">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Determination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successful bidder</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when same price offered</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a:solidFill>
                            <a:srgbClr val="000000"/>
                          </a:solidFill>
                          <a:latin typeface="Times New Roman"/>
                          <a:ea typeface="Times New Roman"/>
                        </a:rPr>
                        <a:t>Definition of case of 2 or more successful bidders when same price offered</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50">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Formal objection</a:t>
                      </a:r>
                      <a:endParaRPr lang="ko-KR" sz="11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formal objection and procedure as to tender and tender results</a:t>
                      </a:r>
                      <a:endParaRPr lang="ko-KR" sz="11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57" name="Rectangle 1"/>
          <p:cNvSpPr>
            <a:spLocks noChangeArrowheads="1"/>
          </p:cNvSpPr>
          <p:nvPr/>
        </p:nvSpPr>
        <p:spPr bwMode="auto">
          <a:xfrm>
            <a:off x="1331640" y="1196752"/>
            <a:ext cx="590465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60">
                <a:ln>
                  <a:noFill/>
                </a:ln>
                <a:solidFill>
                  <a:schemeClr val="tx1"/>
                </a:solidFill>
                <a:effectLst/>
                <a:latin typeface="Times New Roman" pitchFamily="18" charset="0"/>
                <a:ea typeface="한양신명조" charset="-127"/>
                <a:cs typeface="Times New Roman" pitchFamily="18" charset="0"/>
              </a:rPr>
              <a:t>Laws and regulations related to tender opening</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GB"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(12)</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26</a:t>
            </a:fld>
            <a:endParaRPr dirty="0"/>
          </a:p>
        </p:txBody>
      </p:sp>
      <p:graphicFrame>
        <p:nvGraphicFramePr>
          <p:cNvPr id="5" name="표 4"/>
          <p:cNvGraphicFramePr>
            <a:graphicFrameLocks noGrp="1"/>
          </p:cNvGraphicFramePr>
          <p:nvPr/>
        </p:nvGraphicFramePr>
        <p:xfrm>
          <a:off x="467544" y="1173171"/>
          <a:ext cx="8064896" cy="5213958"/>
        </p:xfrm>
        <a:graphic>
          <a:graphicData uri="http://schemas.openxmlformats.org/drawingml/2006/table">
            <a:tbl>
              <a:tblPr/>
              <a:tblGrid>
                <a:gridCol w="1582418"/>
                <a:gridCol w="6482478"/>
              </a:tblGrid>
              <a:tr h="167815">
                <a:tc>
                  <a:txBody>
                    <a:bodyPr/>
                    <a:lstStyle/>
                    <a:p>
                      <a:pPr marL="270510" algn="ctr" latinLnBrk="1">
                        <a:lnSpc>
                          <a:spcPct val="115000"/>
                        </a:lnSpc>
                        <a:spcBef>
                          <a:spcPts val="1200"/>
                        </a:spcBef>
                        <a:spcAft>
                          <a:spcPts val="0"/>
                        </a:spcAft>
                      </a:pPr>
                      <a:r>
                        <a:rPr lang="en-US" sz="1100" b="1" dirty="0">
                          <a:solidFill>
                            <a:srgbClr val="000000"/>
                          </a:solidFill>
                          <a:latin typeface="Times New Roman"/>
                          <a:ea typeface="Times New Roman"/>
                        </a:rPr>
                        <a:t>Category</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100" b="1">
                          <a:solidFill>
                            <a:srgbClr val="000000"/>
                          </a:solidFill>
                          <a:latin typeface="Times New Roman"/>
                          <a:ea typeface="Times New Roman"/>
                        </a:rPr>
                        <a:t>Description</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781800">
                <a:tc>
                  <a:txBody>
                    <a:bodyPr/>
                    <a:lstStyle/>
                    <a:p>
                      <a:pPr marL="270510" algn="ctr" latinLnBrk="1">
                        <a:lnSpc>
                          <a:spcPct val="115000"/>
                        </a:lnSpc>
                        <a:spcBef>
                          <a:spcPts val="1200"/>
                        </a:spcBef>
                        <a:spcAft>
                          <a:spcPts val="0"/>
                        </a:spcAft>
                      </a:pPr>
                      <a:r>
                        <a:rPr lang="en-US" sz="1100" dirty="0">
                          <a:solidFill>
                            <a:srgbClr val="000000"/>
                          </a:solidFill>
                          <a:latin typeface="Times New Roman"/>
                          <a:ea typeface="Times New Roman"/>
                        </a:rPr>
                        <a:t>Conclusion of</a:t>
                      </a:r>
                      <a:endParaRPr lang="ko-KR" sz="11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100" dirty="0">
                          <a:solidFill>
                            <a:srgbClr val="000000"/>
                          </a:solidFill>
                          <a:latin typeface="Times New Roman"/>
                          <a:ea typeface="Times New Roman"/>
                        </a:rPr>
                        <a:t>e-contract</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spc="-30" dirty="0">
                          <a:solidFill>
                            <a:srgbClr val="000000"/>
                          </a:solidFill>
                          <a:latin typeface="Times New Roman"/>
                          <a:ea typeface="Times New Roman"/>
                        </a:rPr>
                        <a:t>Definition of a contract to be concluded electronically through e-Procurement system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In general, the user prepares the contract in draft to send over to demand agency and then demand agency accept and replay back. The user inputs contract number and date to send it over to demand agency again. When demand agency receives this, that considers as a contract finally concluded. </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35">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Change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contract</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the changes in contract already concluded </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382">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Contract deposit</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and performance</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bond</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the standard and payment procedure as to contract deposit and performance bond by</a:t>
                      </a:r>
                      <a:r>
                        <a:rPr lang="en-US" sz="1100" dirty="0">
                          <a:solidFill>
                            <a:srgbClr val="000000"/>
                          </a:solidFill>
                          <a:latin typeface="Times New Roman"/>
                          <a:ea typeface="맑은 고딕"/>
                        </a:rPr>
                        <a:t> </a:t>
                      </a:r>
                      <a:r>
                        <a:rPr lang="en-US" sz="1100" dirty="0">
                          <a:solidFill>
                            <a:srgbClr val="000000"/>
                          </a:solidFill>
                          <a:latin typeface="Times New Roman"/>
                          <a:ea typeface="Times New Roman"/>
                        </a:rPr>
                        <a:t>laws in a counterpart country </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176">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Compensation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deferment</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the standard and procedure for compensation of deferment to be imposed when contractor delays the obligations stipulated on the contract</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176">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Cancellation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contract</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as to cancellation in case of contract that is not further conducted by contractor due to his/her </a:t>
                      </a:r>
                      <a:r>
                        <a:rPr lang="en-US" sz="1100" dirty="0" err="1">
                          <a:solidFill>
                            <a:srgbClr val="000000"/>
                          </a:solidFill>
                          <a:latin typeface="Times New Roman"/>
                          <a:ea typeface="Times New Roman"/>
                        </a:rPr>
                        <a:t>attribuTable</a:t>
                      </a:r>
                      <a:r>
                        <a:rPr lang="en-US" sz="1100" dirty="0">
                          <a:solidFill>
                            <a:srgbClr val="000000"/>
                          </a:solidFill>
                          <a:latin typeface="Times New Roman"/>
                          <a:ea typeface="Times New Roman"/>
                        </a:rPr>
                        <a:t> reason</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840">
                <a:tc>
                  <a:txBody>
                    <a:bodyPr/>
                    <a:lstStyle/>
                    <a:p>
                      <a:pPr marL="270510" algn="ctr" fontAlgn="base" latinLnBrk="0">
                        <a:lnSpc>
                          <a:spcPct val="115000"/>
                        </a:lnSpc>
                        <a:spcBef>
                          <a:spcPts val="1200"/>
                        </a:spcBef>
                        <a:spcAft>
                          <a:spcPts val="0"/>
                        </a:spcAft>
                      </a:pPr>
                      <a:r>
                        <a:rPr lang="en-US" sz="1100">
                          <a:solidFill>
                            <a:srgbClr val="000000"/>
                          </a:solidFill>
                          <a:latin typeface="Times New Roman"/>
                          <a:ea typeface="맑은 고딕"/>
                        </a:rPr>
                        <a:t>Contract ethics</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integrity contract to enhance the transparency in procurement administration </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Prohibition of requests for money and valuables, collusion or special</a:t>
                      </a:r>
                      <a:endParaRPr lang="ko-KR" sz="1100" dirty="0">
                        <a:solidFill>
                          <a:srgbClr val="000000"/>
                        </a:solidFill>
                        <a:latin typeface="Times New Roman"/>
                        <a:ea typeface="Times New Roman"/>
                      </a:endParaRPr>
                    </a:p>
                    <a:p>
                      <a:pPr marL="270510" algn="just" latinLnBrk="1">
                        <a:lnSpc>
                          <a:spcPct val="115000"/>
                        </a:lnSpc>
                        <a:spcBef>
                          <a:spcPts val="1200"/>
                        </a:spcBef>
                        <a:spcAft>
                          <a:spcPts val="0"/>
                        </a:spcAft>
                      </a:pPr>
                      <a:r>
                        <a:rPr lang="en-US" sz="1100" dirty="0">
                          <a:solidFill>
                            <a:srgbClr val="000000"/>
                          </a:solidFill>
                          <a:latin typeface="Times New Roman"/>
                          <a:ea typeface="Times New Roman"/>
                        </a:rPr>
                        <a:t> consideration to select specific party</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176">
                <a:tc>
                  <a:txBody>
                    <a:bodyPr/>
                    <a:lstStyle/>
                    <a:p>
                      <a:pPr marL="270510" algn="ctr" latinLnBrk="1">
                        <a:lnSpc>
                          <a:spcPct val="115000"/>
                        </a:lnSpc>
                        <a:spcBef>
                          <a:spcPts val="1200"/>
                        </a:spcBef>
                        <a:spcAft>
                          <a:spcPts val="0"/>
                        </a:spcAft>
                      </a:pPr>
                      <a:r>
                        <a:rPr lang="en-US" sz="1100">
                          <a:solidFill>
                            <a:srgbClr val="000000"/>
                          </a:solidFill>
                          <a:latin typeface="Times New Roman"/>
                          <a:ea typeface="Times New Roman"/>
                        </a:rPr>
                        <a:t>Violation of</a:t>
                      </a:r>
                      <a:endParaRPr lang="ko-KR" sz="1100">
                        <a:solidFill>
                          <a:srgbClr val="000000"/>
                        </a:solidFill>
                        <a:latin typeface="Times New Roman"/>
                        <a:ea typeface="Times New Roman"/>
                      </a:endParaRPr>
                    </a:p>
                    <a:p>
                      <a:pPr marL="270510" algn="ctr" latinLnBrk="1">
                        <a:lnSpc>
                          <a:spcPct val="115000"/>
                        </a:lnSpc>
                        <a:spcBef>
                          <a:spcPts val="1200"/>
                        </a:spcBef>
                        <a:spcAft>
                          <a:spcPts val="0"/>
                        </a:spcAft>
                      </a:pPr>
                      <a:r>
                        <a:rPr lang="en-US" sz="1100">
                          <a:solidFill>
                            <a:srgbClr val="000000"/>
                          </a:solidFill>
                          <a:latin typeface="Times New Roman"/>
                          <a:ea typeface="Times New Roman"/>
                        </a:rPr>
                        <a:t>integrity contract</a:t>
                      </a:r>
                      <a:endParaRPr lang="ko-KR" sz="110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100" dirty="0">
                          <a:solidFill>
                            <a:srgbClr val="000000"/>
                          </a:solidFill>
                          <a:latin typeface="Times New Roman"/>
                          <a:ea typeface="Times New Roman"/>
                        </a:rPr>
                        <a:t>Definition of standard and regulations for violation of integrity contract</a:t>
                      </a:r>
                      <a:endParaRPr lang="ko-KR" sz="1100" dirty="0">
                        <a:solidFill>
                          <a:srgbClr val="000000"/>
                        </a:solidFill>
                        <a:latin typeface="Times New Roman"/>
                        <a:ea typeface="Times New Roman"/>
                      </a:endParaRPr>
                    </a:p>
                  </a:txBody>
                  <a:tcPr marL="40852" marR="40852" marT="11214" marB="1121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1403648" y="741621"/>
            <a:ext cx="550810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a:ln>
                  <a:noFill/>
                </a:ln>
                <a:solidFill>
                  <a:schemeClr val="tx1"/>
                </a:solidFill>
                <a:effectLst/>
                <a:latin typeface="Times New Roman" pitchFamily="18" charset="0"/>
                <a:ea typeface="한양신명조" charset="-127"/>
                <a:cs typeface="Times New Roman" pitchFamily="18" charset="0"/>
              </a:rPr>
              <a:t>Laws and Regulations Related to Contract</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GB"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6"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(13)</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10216403-0E2A-4CC9-8F04-957A6CE782D4}" type="slidenum">
              <a:rPr lang="en-US" altLang="ko-KR" smtClean="0"/>
              <a:pPr>
                <a:defRPr/>
              </a:pPr>
              <a:t>27</a:t>
            </a:fld>
            <a:endParaRPr dirty="0"/>
          </a:p>
        </p:txBody>
      </p:sp>
      <p:sp>
        <p:nvSpPr>
          <p:cNvPr id="604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5" name="표 4"/>
          <p:cNvGraphicFramePr>
            <a:graphicFrameLocks noGrp="1"/>
          </p:cNvGraphicFramePr>
          <p:nvPr/>
        </p:nvGraphicFramePr>
        <p:xfrm>
          <a:off x="395536" y="1772816"/>
          <a:ext cx="8064895" cy="2727301"/>
        </p:xfrm>
        <a:graphic>
          <a:graphicData uri="http://schemas.openxmlformats.org/drawingml/2006/table">
            <a:tbl>
              <a:tblPr/>
              <a:tblGrid>
                <a:gridCol w="1945442"/>
                <a:gridCol w="6119453"/>
              </a:tblGrid>
              <a:tr h="351187">
                <a:tc>
                  <a:txBody>
                    <a:bodyPr/>
                    <a:lstStyle/>
                    <a:p>
                      <a:pPr marL="270510" algn="ctr" latinLnBrk="1">
                        <a:lnSpc>
                          <a:spcPct val="115000"/>
                        </a:lnSpc>
                        <a:spcBef>
                          <a:spcPts val="1200"/>
                        </a:spcBef>
                        <a:spcAft>
                          <a:spcPts val="0"/>
                        </a:spcAft>
                      </a:pPr>
                      <a:r>
                        <a:rPr lang="en-US" sz="1400" b="1" dirty="0">
                          <a:solidFill>
                            <a:srgbClr val="000000"/>
                          </a:solidFill>
                          <a:latin typeface="Times New Roman"/>
                          <a:ea typeface="Times New Roman"/>
                        </a:rPr>
                        <a:t>Category</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c>
                  <a:txBody>
                    <a:bodyPr/>
                    <a:lstStyle/>
                    <a:p>
                      <a:pPr marL="270510" algn="ctr" latinLnBrk="1">
                        <a:lnSpc>
                          <a:spcPct val="115000"/>
                        </a:lnSpc>
                        <a:spcBef>
                          <a:spcPts val="1200"/>
                        </a:spcBef>
                        <a:spcAft>
                          <a:spcPts val="0"/>
                        </a:spcAft>
                      </a:pPr>
                      <a:r>
                        <a:rPr lang="en-US" sz="1400" b="1" dirty="0">
                          <a:solidFill>
                            <a:srgbClr val="000000"/>
                          </a:solidFill>
                          <a:latin typeface="Times New Roman"/>
                          <a:ea typeface="Times New Roman"/>
                        </a:rPr>
                        <a:t>Description</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D6"/>
                    </a:solidFill>
                  </a:tcPr>
                </a:tc>
              </a:tr>
              <a:tr h="792038">
                <a:tc>
                  <a:txBody>
                    <a:bodyPr/>
                    <a:lstStyle/>
                    <a:p>
                      <a:pPr marL="270510" algn="ctr" latinLnBrk="1">
                        <a:lnSpc>
                          <a:spcPct val="115000"/>
                        </a:lnSpc>
                        <a:spcBef>
                          <a:spcPts val="1200"/>
                        </a:spcBef>
                        <a:spcAft>
                          <a:spcPts val="0"/>
                        </a:spcAft>
                      </a:pPr>
                      <a:r>
                        <a:rPr lang="en-US" sz="1400" dirty="0">
                          <a:solidFill>
                            <a:srgbClr val="000000"/>
                          </a:solidFill>
                          <a:latin typeface="Times New Roman"/>
                          <a:ea typeface="Times New Roman"/>
                        </a:rPr>
                        <a:t>e-payment of</a:t>
                      </a:r>
                      <a:endParaRPr lang="ko-KR" sz="14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400" dirty="0">
                          <a:solidFill>
                            <a:srgbClr val="000000"/>
                          </a:solidFill>
                          <a:latin typeface="Times New Roman"/>
                          <a:ea typeface="Times New Roman"/>
                        </a:rPr>
                        <a:t>deposit</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400" spc="-30" dirty="0">
                          <a:solidFill>
                            <a:srgbClr val="000000"/>
                          </a:solidFill>
                          <a:latin typeface="Times New Roman"/>
                          <a:ea typeface="Times New Roman"/>
                        </a:rPr>
                        <a:t>Definition of the deposit to be paid according to regulations of counterpart country </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38">
                <a:tc>
                  <a:txBody>
                    <a:bodyPr/>
                    <a:lstStyle/>
                    <a:p>
                      <a:pPr marL="270510" algn="ctr" latinLnBrk="1">
                        <a:lnSpc>
                          <a:spcPct val="115000"/>
                        </a:lnSpc>
                        <a:spcBef>
                          <a:spcPts val="1200"/>
                        </a:spcBef>
                        <a:spcAft>
                          <a:spcPts val="0"/>
                        </a:spcAft>
                      </a:pPr>
                      <a:r>
                        <a:rPr lang="en-US" sz="1400" dirty="0">
                          <a:solidFill>
                            <a:srgbClr val="000000"/>
                          </a:solidFill>
                          <a:latin typeface="Times New Roman"/>
                          <a:ea typeface="Times New Roman"/>
                        </a:rPr>
                        <a:t>e-payment for</a:t>
                      </a:r>
                      <a:endParaRPr lang="ko-KR" sz="1400" dirty="0">
                        <a:solidFill>
                          <a:srgbClr val="000000"/>
                        </a:solidFill>
                        <a:latin typeface="Times New Roman"/>
                        <a:ea typeface="Times New Roman"/>
                      </a:endParaRPr>
                    </a:p>
                    <a:p>
                      <a:pPr marL="270510" algn="ctr" latinLnBrk="1">
                        <a:lnSpc>
                          <a:spcPct val="115000"/>
                        </a:lnSpc>
                        <a:spcBef>
                          <a:spcPts val="1200"/>
                        </a:spcBef>
                        <a:spcAft>
                          <a:spcPts val="0"/>
                        </a:spcAft>
                      </a:pPr>
                      <a:r>
                        <a:rPr lang="en-US" sz="1400" dirty="0">
                          <a:solidFill>
                            <a:srgbClr val="000000"/>
                          </a:solidFill>
                          <a:latin typeface="Times New Roman"/>
                          <a:ea typeface="Times New Roman"/>
                        </a:rPr>
                        <a:t>service</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400" spc="-30" dirty="0">
                          <a:solidFill>
                            <a:srgbClr val="000000"/>
                          </a:solidFill>
                          <a:latin typeface="Times New Roman"/>
                          <a:ea typeface="Times New Roman"/>
                        </a:rPr>
                        <a:t>Definition of payment to be paid according to regulations of counterpart country</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38">
                <a:tc>
                  <a:txBody>
                    <a:bodyPr/>
                    <a:lstStyle/>
                    <a:p>
                      <a:pPr marL="270510" algn="ctr" latinLnBrk="1">
                        <a:lnSpc>
                          <a:spcPct val="115000"/>
                        </a:lnSpc>
                        <a:spcBef>
                          <a:spcPts val="1200"/>
                        </a:spcBef>
                        <a:spcAft>
                          <a:spcPts val="0"/>
                        </a:spcAft>
                      </a:pPr>
                      <a:r>
                        <a:rPr lang="en-US" sz="1400">
                          <a:solidFill>
                            <a:srgbClr val="000000"/>
                          </a:solidFill>
                          <a:latin typeface="Times New Roman"/>
                          <a:ea typeface="Times New Roman"/>
                        </a:rPr>
                        <a:t>Process of</a:t>
                      </a:r>
                      <a:endParaRPr lang="ko-KR" sz="1400">
                        <a:solidFill>
                          <a:srgbClr val="000000"/>
                        </a:solidFill>
                        <a:latin typeface="Times New Roman"/>
                        <a:ea typeface="Times New Roman"/>
                      </a:endParaRPr>
                    </a:p>
                    <a:p>
                      <a:pPr marL="270510" algn="ctr" latinLnBrk="1">
                        <a:lnSpc>
                          <a:spcPct val="115000"/>
                        </a:lnSpc>
                        <a:spcBef>
                          <a:spcPts val="1200"/>
                        </a:spcBef>
                        <a:spcAft>
                          <a:spcPts val="0"/>
                        </a:spcAft>
                      </a:pPr>
                      <a:r>
                        <a:rPr lang="en-US" sz="1400">
                          <a:solidFill>
                            <a:srgbClr val="000000"/>
                          </a:solidFill>
                          <a:latin typeface="Times New Roman"/>
                          <a:ea typeface="Times New Roman"/>
                        </a:rPr>
                        <a:t>e-payment</a:t>
                      </a:r>
                      <a:endParaRPr lang="ko-KR" sz="140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0510" algn="just" latinLnBrk="1">
                        <a:lnSpc>
                          <a:spcPct val="115000"/>
                        </a:lnSpc>
                        <a:spcBef>
                          <a:spcPts val="1200"/>
                        </a:spcBef>
                        <a:spcAft>
                          <a:spcPts val="0"/>
                        </a:spcAft>
                      </a:pPr>
                      <a:r>
                        <a:rPr lang="en-US" sz="1400" dirty="0">
                          <a:solidFill>
                            <a:srgbClr val="000000"/>
                          </a:solidFill>
                          <a:latin typeface="Times New Roman"/>
                          <a:ea typeface="Times New Roman"/>
                        </a:rPr>
                        <a:t>Standards and procedure as to payment through the national or private bank</a:t>
                      </a:r>
                      <a:endParaRPr lang="ko-KR" sz="1400" dirty="0">
                        <a:solidFill>
                          <a:srgbClr val="000000"/>
                        </a:solidFill>
                        <a:latin typeface="Times New Roman"/>
                        <a:ea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2705" name="Rectangle 1"/>
          <p:cNvSpPr>
            <a:spLocks noChangeArrowheads="1"/>
          </p:cNvSpPr>
          <p:nvPr/>
        </p:nvSpPr>
        <p:spPr bwMode="auto">
          <a:xfrm>
            <a:off x="1403648" y="1268760"/>
            <a:ext cx="527734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l" defTabSz="914400" rtl="0" eaLnBrk="1" fontAlgn="base" latinLnBrk="1" hangingPunct="1">
              <a:lnSpc>
                <a:spcPct val="100000"/>
              </a:lnSpc>
              <a:spcBef>
                <a:spcPct val="0"/>
              </a:spcBef>
              <a:spcAft>
                <a:spcPct val="0"/>
              </a:spcAft>
              <a:buClr>
                <a:srgbClr val="000000"/>
              </a:buClr>
              <a:buSzTx/>
              <a:tabLst/>
            </a:pPr>
            <a:r>
              <a:rPr kumimoji="1" lang="en-GB" altLang="ko-KR" sz="1400" b="1" u="none" strike="noStrike" cap="none" normalizeH="0" baseline="0" dirty="0" smtClean="0" bmk="_Toc375244662">
                <a:ln>
                  <a:noFill/>
                </a:ln>
                <a:solidFill>
                  <a:schemeClr val="tx1"/>
                </a:solidFill>
                <a:effectLst/>
                <a:latin typeface="Times New Roman" pitchFamily="18" charset="0"/>
                <a:ea typeface="한양신명조" charset="-127"/>
                <a:cs typeface="Times New Roman" pitchFamily="18" charset="0"/>
              </a:rPr>
              <a:t>Laws and Regulation related to payment</a:t>
            </a: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ko-KR" sz="1400" b="1"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a:r>
            <a:br>
              <a:rPr kumimoji="1" lang="en-GB" altLang="ko-KR" sz="1400" b="1"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b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GB" altLang="ko-KR" sz="1400" b="1"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 name="제목 4"/>
          <p:cNvSpPr txBox="1">
            <a:spLocks/>
          </p:cNvSpPr>
          <p:nvPr/>
        </p:nvSpPr>
        <p:spPr>
          <a:xfrm>
            <a:off x="-396552" y="0"/>
            <a:ext cx="8229600" cy="548680"/>
          </a:xfrm>
          <a:prstGeom prst="rect">
            <a:avLst/>
          </a:prstGeom>
        </p:spPr>
        <p:txBody>
          <a:bodyPr/>
          <a:lstStyle/>
          <a:p>
            <a:pPr lvl="0" latinLnBrk="1">
              <a:lnSpc>
                <a:spcPct val="100000"/>
              </a:lnSpc>
              <a:defRPr/>
            </a:pPr>
            <a:r>
              <a:rPr lang="en-US" altLang="ko-KR" sz="2400" kern="0" dirty="0" smtClean="0">
                <a:solidFill>
                  <a:schemeClr val="tx2"/>
                </a:solidFill>
              </a:rPr>
              <a:t>KOREA </a:t>
            </a: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Legal System (14)</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제목 1"/>
          <p:cNvSpPr>
            <a:spLocks noGrp="1"/>
          </p:cNvSpPr>
          <p:nvPr>
            <p:ph type="title"/>
          </p:nvPr>
        </p:nvSpPr>
        <p:spPr>
          <a:xfrm>
            <a:off x="428625" y="0"/>
            <a:ext cx="8229600" cy="857250"/>
          </a:xfrm>
        </p:spPr>
        <p:txBody>
          <a:bodyPr/>
          <a:lstStyle/>
          <a:p>
            <a:r>
              <a:rPr lang="en-US" altLang="ko-KR" sz="2800" dirty="0" smtClean="0"/>
              <a:t>Lessons(1)</a:t>
            </a:r>
            <a:endParaRPr sz="2800" dirty="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Centralized Procurement</a:t>
            </a:r>
          </a:p>
          <a:p>
            <a:pPr>
              <a:defRPr/>
            </a:pPr>
            <a:r>
              <a:rPr lang="en-US" altLang="ko-KR" sz="2800" dirty="0" smtClean="0"/>
              <a:t>Centralized Procurement through PPS enhanced innovation and expertise. </a:t>
            </a:r>
          </a:p>
          <a:p>
            <a:pPr>
              <a:defRPr/>
            </a:pPr>
            <a:r>
              <a:rPr lang="en-US" altLang="ko-KR" sz="2800" dirty="0" smtClean="0"/>
              <a:t>E-procurement is combined with efficient centralized procurement. Many central and local government agencies are using KONEPS which is established by PPS.       </a:t>
            </a:r>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D3E4EA25-5785-478F-AB0C-C8AE1D9F3A66}" type="slidenum">
              <a:rPr lang="en-US" altLang="ko-KR" smtClean="0"/>
              <a:pPr>
                <a:defRPr/>
              </a:pPr>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제목 1"/>
          <p:cNvSpPr>
            <a:spLocks noGrp="1"/>
          </p:cNvSpPr>
          <p:nvPr>
            <p:ph type="title"/>
          </p:nvPr>
        </p:nvSpPr>
        <p:spPr>
          <a:xfrm>
            <a:off x="539750" y="0"/>
            <a:ext cx="8229600" cy="857250"/>
          </a:xfrm>
        </p:spPr>
        <p:txBody>
          <a:bodyPr/>
          <a:lstStyle/>
          <a:p>
            <a:r>
              <a:rPr lang="en-US" altLang="ko-KR" sz="2800" smtClean="0"/>
              <a:t>Lessons(2)</a:t>
            </a:r>
            <a:endParaRPr sz="2800" smtClean="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2C027F2C-4A8E-4C14-AABC-A6767972F5D7}" type="slidenum">
              <a:rPr lang="en-US" altLang="ko-KR" smtClean="0"/>
              <a:pPr>
                <a:defRPr/>
              </a:pPr>
              <a:t>29</a:t>
            </a:fld>
            <a:endParaRPr dirty="0"/>
          </a:p>
        </p:txBody>
      </p:sp>
      <p:sp>
        <p:nvSpPr>
          <p:cNvPr id="7" name="내용 개체 틀 6"/>
          <p:cNvSpPr>
            <a:spLocks noGrp="1"/>
          </p:cNvSpPr>
          <p:nvPr>
            <p:ph idx="1"/>
          </p:nvPr>
        </p:nvSpPr>
        <p:spPr>
          <a:xfrm>
            <a:off x="457200" y="1474788"/>
            <a:ext cx="8229600" cy="4525962"/>
          </a:xfrm>
        </p:spPr>
        <p:txBody>
          <a:bodyPr/>
          <a:lstStyle/>
          <a:p>
            <a:pPr>
              <a:defRPr/>
            </a:pPr>
            <a:r>
              <a:rPr lang="en-US" altLang="ko-KR" sz="2800" dirty="0" smtClean="0"/>
              <a:t>E-procurement</a:t>
            </a:r>
          </a:p>
          <a:p>
            <a:pPr>
              <a:defRPr/>
            </a:pPr>
            <a:r>
              <a:rPr lang="en-US" altLang="ko-KR" sz="2800" dirty="0" smtClean="0"/>
              <a:t>Balancing between transparency and efficiency is crucial point in developing public procurement regime. E-procurement can be useful tool to achieve both objectives. </a:t>
            </a:r>
          </a:p>
          <a:p>
            <a:pPr>
              <a:defRPr/>
            </a:pPr>
            <a:r>
              <a:rPr lang="en-US" altLang="ko-KR" sz="2800" dirty="0" smtClean="0"/>
              <a:t>In Korea, in the first phase, E-procurement was emphasized as a tool for enhancing transparency (information disclosure), however in the second phase more emphasis was put upon efficiency (Multiple Award Schedule).  </a:t>
            </a:r>
          </a:p>
          <a:p>
            <a:pPr>
              <a:defRPr/>
            </a:pP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a:xfrm>
            <a:off x="-468560" y="116632"/>
            <a:ext cx="8229600" cy="857250"/>
          </a:xfrm>
        </p:spPr>
        <p:txBody>
          <a:bodyPr/>
          <a:lstStyle/>
          <a:p>
            <a:r>
              <a:rPr lang="en-US" altLang="ko-KR" sz="2400" dirty="0" smtClean="0"/>
              <a:t>Public Procurement and Economic Development</a:t>
            </a:r>
            <a:endParaRPr sz="2400" dirty="0" smtClean="0"/>
          </a:p>
        </p:txBody>
      </p:sp>
      <p:sp>
        <p:nvSpPr>
          <p:cNvPr id="3" name="내용 개체 틀 2"/>
          <p:cNvSpPr>
            <a:spLocks noGrp="1"/>
          </p:cNvSpPr>
          <p:nvPr>
            <p:ph idx="1"/>
          </p:nvPr>
        </p:nvSpPr>
        <p:spPr>
          <a:xfrm>
            <a:off x="457200" y="1474788"/>
            <a:ext cx="8229600" cy="4525962"/>
          </a:xfrm>
        </p:spPr>
        <p:txBody>
          <a:bodyPr/>
          <a:lstStyle/>
          <a:p>
            <a:pPr>
              <a:buSzTx/>
              <a:defRPr/>
            </a:pPr>
            <a:r>
              <a:rPr lang="en-US" altLang="ko-KR" dirty="0" smtClean="0"/>
              <a:t>1</a:t>
            </a:r>
            <a:r>
              <a:rPr lang="en-US" altLang="ko-KR" sz="2800" dirty="0" smtClean="0"/>
              <a:t>. Public procurement is frequently used as a method of industrial policy such as strengthening ‘small and medium sized enterprises’ (SME).</a:t>
            </a:r>
          </a:p>
          <a:p>
            <a:pPr>
              <a:buSzTx/>
              <a:defRPr/>
            </a:pPr>
            <a:r>
              <a:rPr lang="en-US" altLang="ko-KR" sz="2800" dirty="0" smtClean="0"/>
              <a:t>2. Public procurement is a basis for establishing social infrastructure such as road, dam, etc. </a:t>
            </a:r>
          </a:p>
          <a:p>
            <a:pPr>
              <a:buSzTx/>
              <a:buFont typeface="Wingdings" pitchFamily="2" charset="2"/>
              <a:buNone/>
              <a:defRPr/>
            </a:pPr>
            <a:r>
              <a:rPr lang="en-US" altLang="ko-KR" sz="2800" dirty="0" smtClean="0"/>
              <a:t>-  Enhancing transparency and efficiency of public procurement can be a strong basis for economic development. </a:t>
            </a:r>
            <a:endParaRPr lang="ko-KR" altLang="en-US" sz="2800" dirty="0" smtClean="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5CE21EA0-D222-4103-A22E-298F0501C5AE}" type="slidenum">
              <a:rPr lang="en-US" altLang="ko-KR" smtClean="0"/>
              <a:pPr>
                <a:defRPr/>
              </a:pPr>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제목 1"/>
          <p:cNvSpPr>
            <a:spLocks noGrp="1"/>
          </p:cNvSpPr>
          <p:nvPr>
            <p:ph type="title"/>
          </p:nvPr>
        </p:nvSpPr>
        <p:spPr>
          <a:xfrm>
            <a:off x="428625" y="0"/>
            <a:ext cx="8229600" cy="857250"/>
          </a:xfrm>
        </p:spPr>
        <p:txBody>
          <a:bodyPr/>
          <a:lstStyle/>
          <a:p>
            <a:r>
              <a:rPr lang="en-US" altLang="ko-KR" sz="2800" smtClean="0"/>
              <a:t>Lessons(3)</a:t>
            </a:r>
            <a:endParaRPr sz="280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Government Role in Economic Development </a:t>
            </a:r>
          </a:p>
          <a:p>
            <a:pPr>
              <a:defRPr/>
            </a:pPr>
            <a:r>
              <a:rPr lang="en-US" altLang="ko-KR" sz="2800" dirty="0" smtClean="0"/>
              <a:t>In Korean economic development, the central role of government was crucial. Strengthening SME through public procurement is one example. (East-Asian Development Model)</a:t>
            </a:r>
          </a:p>
          <a:p>
            <a:pPr>
              <a:defRPr/>
            </a:pPr>
            <a:r>
              <a:rPr lang="en-US" altLang="ko-KR" sz="2800" dirty="0" smtClean="0"/>
              <a:t> Liberalization of government market should be harmonized with enhancing SME in each country. </a:t>
            </a:r>
          </a:p>
          <a:p>
            <a:pPr>
              <a:buFont typeface="Wingdings" pitchFamily="2" charset="2"/>
              <a:buNone/>
              <a:defRPr/>
            </a:pPr>
            <a:r>
              <a:rPr lang="en-US" altLang="ko-KR" sz="2800" dirty="0" smtClean="0"/>
              <a:t> </a:t>
            </a:r>
          </a:p>
          <a:p>
            <a:pPr>
              <a:defRPr/>
            </a:pPr>
            <a:endParaRPr lang="ko-KR" altLang="en-US" sz="2800"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0C9161D3-914E-4931-893F-8F04E1322484}" type="slidenum">
              <a:rPr lang="en-US" altLang="ko-KR" smtClean="0"/>
              <a:pPr>
                <a:defRPr/>
              </a:pPr>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제목 1"/>
          <p:cNvSpPr>
            <a:spLocks noGrp="1"/>
          </p:cNvSpPr>
          <p:nvPr>
            <p:ph type="title"/>
          </p:nvPr>
        </p:nvSpPr>
        <p:spPr>
          <a:xfrm>
            <a:off x="428625" y="0"/>
            <a:ext cx="8229600" cy="857250"/>
          </a:xfrm>
        </p:spPr>
        <p:txBody>
          <a:bodyPr/>
          <a:lstStyle/>
          <a:p>
            <a:r>
              <a:rPr lang="en-US" altLang="ko-KR" sz="2800" smtClean="0"/>
              <a:t>Lessons(4)</a:t>
            </a:r>
            <a:endParaRPr sz="280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dirty="0" smtClean="0"/>
              <a:t>Motivation  </a:t>
            </a:r>
          </a:p>
          <a:p>
            <a:pPr>
              <a:defRPr/>
            </a:pPr>
            <a:r>
              <a:rPr lang="en-US" altLang="ko-KR" dirty="0" smtClean="0"/>
              <a:t>Preference for new technology products in e-public procurement motivated the innovations in each enterprise.  </a:t>
            </a:r>
          </a:p>
          <a:p>
            <a:pPr>
              <a:buFont typeface="Wingdings" pitchFamily="2" charset="2"/>
              <a:buNone/>
              <a:defRPr/>
            </a:pPr>
            <a:endParaRPr lang="ko-KR" altLang="en-US"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7A309E16-8AAD-4DD2-AD2F-1911E210D0F8}" type="slidenum">
              <a:rPr lang="en-US" altLang="ko-KR" smtClean="0"/>
              <a:pPr>
                <a:defRPr/>
              </a:pPr>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제목 1"/>
          <p:cNvSpPr>
            <a:spLocks noGrp="1"/>
          </p:cNvSpPr>
          <p:nvPr>
            <p:ph type="title"/>
          </p:nvPr>
        </p:nvSpPr>
        <p:spPr>
          <a:xfrm>
            <a:off x="428625" y="0"/>
            <a:ext cx="8229600" cy="857250"/>
          </a:xfrm>
        </p:spPr>
        <p:txBody>
          <a:bodyPr/>
          <a:lstStyle/>
          <a:p>
            <a:r>
              <a:rPr lang="en-US" altLang="ko-KR" sz="2800" smtClean="0"/>
              <a:t>Lessons(5)</a:t>
            </a:r>
            <a:endParaRPr sz="280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Sub-central government</a:t>
            </a:r>
          </a:p>
          <a:p>
            <a:pPr>
              <a:defRPr/>
            </a:pPr>
            <a:r>
              <a:rPr lang="en-US" altLang="ko-KR" sz="2800" dirty="0" smtClean="0"/>
              <a:t>The Relationship between central government procurement law and sub-central government law should be carefully designed.   </a:t>
            </a:r>
          </a:p>
          <a:p>
            <a:pPr>
              <a:defRPr/>
            </a:pPr>
            <a:r>
              <a:rPr lang="en-US" altLang="ko-KR" sz="2800" dirty="0" smtClean="0"/>
              <a:t>There should be sound ground for different legislation of both system.  </a:t>
            </a:r>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AFF22EB0-345A-4B26-98A9-0561DFCB297D}" type="slidenum">
              <a:rPr lang="en-US" altLang="ko-KR" smtClean="0"/>
              <a:pPr>
                <a:defRPr/>
              </a:pPr>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제목 1"/>
          <p:cNvSpPr>
            <a:spLocks noGrp="1"/>
          </p:cNvSpPr>
          <p:nvPr>
            <p:ph type="title"/>
          </p:nvPr>
        </p:nvSpPr>
        <p:spPr>
          <a:xfrm>
            <a:off x="428625" y="0"/>
            <a:ext cx="8229600" cy="857250"/>
          </a:xfrm>
        </p:spPr>
        <p:txBody>
          <a:bodyPr/>
          <a:lstStyle/>
          <a:p>
            <a:r>
              <a:rPr lang="en-US" altLang="ko-KR" sz="2800" smtClean="0"/>
              <a:t>Lessons(6)</a:t>
            </a:r>
            <a:endParaRPr sz="280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Transparency</a:t>
            </a:r>
          </a:p>
          <a:p>
            <a:pPr>
              <a:defRPr/>
            </a:pPr>
            <a:r>
              <a:rPr lang="en-US" altLang="ko-KR" sz="2800" dirty="0" smtClean="0"/>
              <a:t>In Korea, corruptions in public procurement is not totally eradicated yet.  </a:t>
            </a:r>
          </a:p>
          <a:p>
            <a:pPr>
              <a:defRPr/>
            </a:pPr>
            <a:r>
              <a:rPr lang="en-US" altLang="ko-KR" sz="2800" dirty="0" smtClean="0"/>
              <a:t>However, enhanced transparency through e-procurement are diminishing the level of corruption incrementally. </a:t>
            </a:r>
          </a:p>
          <a:p>
            <a:pPr>
              <a:defRPr/>
            </a:pPr>
            <a:r>
              <a:rPr lang="en-US" altLang="ko-KR" sz="2800" dirty="0" smtClean="0"/>
              <a:t>Supreme court decision that public procurement contract as a private contract is criticized.  </a:t>
            </a:r>
          </a:p>
          <a:p>
            <a:pPr>
              <a:defRPr/>
            </a:pPr>
            <a:endParaRPr lang="en-US" altLang="ko-KR" dirty="0" smtClean="0"/>
          </a:p>
          <a:p>
            <a:pPr>
              <a:buFont typeface="Wingdings" pitchFamily="2" charset="2"/>
              <a:buNone/>
              <a:defRPr/>
            </a:pPr>
            <a:endParaRPr lang="en-US" altLang="ko-KR" dirty="0" smtClean="0"/>
          </a:p>
          <a:p>
            <a:pPr>
              <a:buFont typeface="Wingdings" pitchFamily="2" charset="2"/>
              <a:buNone/>
              <a:defRPr/>
            </a:pPr>
            <a:r>
              <a:rPr lang="en-US" altLang="ko-KR" dirty="0" smtClean="0"/>
              <a:t>  </a:t>
            </a:r>
          </a:p>
          <a:p>
            <a:pPr>
              <a:defRPr/>
            </a:pPr>
            <a:endParaRPr lang="ko-KR" altLang="en-US"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BE65190C-3419-435C-A632-0001BC8DA810}" type="slidenum">
              <a:rPr lang="en-US" altLang="ko-KR" smtClean="0"/>
              <a:pPr>
                <a:defRPr/>
              </a:pPr>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제목 1"/>
          <p:cNvSpPr>
            <a:spLocks noGrp="1"/>
          </p:cNvSpPr>
          <p:nvPr>
            <p:ph type="title"/>
          </p:nvPr>
        </p:nvSpPr>
        <p:spPr>
          <a:xfrm>
            <a:off x="428625" y="0"/>
            <a:ext cx="8229600" cy="857250"/>
          </a:xfrm>
        </p:spPr>
        <p:txBody>
          <a:bodyPr/>
          <a:lstStyle/>
          <a:p>
            <a:r>
              <a:rPr lang="en-US" altLang="ko-KR" sz="2800" smtClean="0"/>
              <a:t>Lessons(7)</a:t>
            </a:r>
            <a:endParaRPr sz="280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User-Friendly </a:t>
            </a:r>
          </a:p>
          <a:p>
            <a:pPr>
              <a:defRPr/>
            </a:pPr>
            <a:r>
              <a:rPr lang="en-US" altLang="ko-KR" sz="2800" dirty="0" smtClean="0"/>
              <a:t>Act on E-Government Provides that administrative information of government (court decisions, statutes, regulations etc) should be disclosed through internet (Art. 14).</a:t>
            </a:r>
          </a:p>
          <a:p>
            <a:pPr>
              <a:defRPr/>
            </a:pPr>
            <a:r>
              <a:rPr lang="en-US" altLang="ko-KR" sz="2800" dirty="0" smtClean="0"/>
              <a:t>It is emphasized that the information should be disclosed in a way that ordinary citizens can understand easily (user-friendly information disclosure, Art. 3).    </a:t>
            </a:r>
            <a:endParaRPr lang="ko-KR" altLang="en-US" sz="2800" dirty="0" smtClean="0"/>
          </a:p>
          <a:p>
            <a:pPr>
              <a:defRPr/>
            </a:pPr>
            <a:endParaRPr lang="ko-KR" altLang="en-US"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866B64A7-8BFF-4012-B9D7-CD0CDD83293F}" type="slidenum">
              <a:rPr lang="en-US" altLang="ko-KR" smtClean="0"/>
              <a:pPr>
                <a:defRPr/>
              </a:pPr>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79388" y="193675"/>
            <a:ext cx="6213475" cy="427038"/>
          </a:xfrm>
          <a:prstGeom prst="rect">
            <a:avLst/>
          </a:prstGeom>
          <a:noFill/>
          <a:ln w="9525">
            <a:noFill/>
            <a:miter lim="800000"/>
            <a:headEnd/>
            <a:tailEnd/>
          </a:ln>
          <a:effectLst/>
        </p:spPr>
        <p:txBody>
          <a:bodyPr>
            <a:spAutoFit/>
          </a:bodyPr>
          <a:lstStyle/>
          <a:p>
            <a:pPr algn="l">
              <a:lnSpc>
                <a:spcPct val="100000"/>
              </a:lnSpc>
              <a:spcBef>
                <a:spcPct val="50000"/>
              </a:spcBef>
              <a:defRPr/>
            </a:pPr>
            <a:r>
              <a:rPr kumimoji="0" lang="en-US" altLang="ko-KR" sz="2200" b="1" dirty="0" smtClean="0">
                <a:solidFill>
                  <a:schemeClr val="bg1"/>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200" b="1" dirty="0">
              <a:solidFill>
                <a:schemeClr val="bg1"/>
              </a:solidFill>
              <a:effectLst>
                <a:outerShdw blurRad="38100" dist="38100" dir="2700000" algn="tl">
                  <a:srgbClr val="C0C0C0"/>
                </a:outerShdw>
              </a:effectLst>
              <a:latin typeface="Trebuchet MS" pitchFamily="34" charset="0"/>
              <a:ea typeface="HY헤드라인M" pitchFamily="18" charset="-127"/>
            </a:endParaRPr>
          </a:p>
        </p:txBody>
      </p:sp>
      <p:sp>
        <p:nvSpPr>
          <p:cNvPr id="3" name="직사각형 2"/>
          <p:cNvSpPr/>
          <p:nvPr/>
        </p:nvSpPr>
        <p:spPr>
          <a:xfrm>
            <a:off x="2285984" y="2643182"/>
            <a:ext cx="4572000" cy="1261884"/>
          </a:xfrm>
          <a:prstGeom prst="rect">
            <a:avLst/>
          </a:prstGeom>
        </p:spPr>
        <p:txBody>
          <a:bodyPr>
            <a:spAutoFit/>
          </a:bodyPr>
          <a:lstStyle/>
          <a:p>
            <a:r>
              <a:rPr lang="en-US" altLang="ko-KR" sz="4000" dirty="0" smtClean="0">
                <a:solidFill>
                  <a:srgbClr val="0070C0"/>
                </a:solidFill>
              </a:rPr>
              <a:t>Thank You! </a:t>
            </a:r>
            <a:r>
              <a:rPr lang="ko-KR" altLang="en-US" sz="4000" dirty="0" smtClean="0">
                <a:solidFill>
                  <a:srgbClr val="0070C0"/>
                </a:solidFill>
              </a:rPr>
              <a:t/>
            </a:r>
            <a:br>
              <a:rPr lang="ko-KR" altLang="en-US" sz="4000" dirty="0" smtClean="0">
                <a:solidFill>
                  <a:srgbClr val="0070C0"/>
                </a:solidFill>
              </a:rPr>
            </a:br>
            <a:endParaRPr lang="ko-KR" altLang="en-US" sz="40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79388" y="193675"/>
            <a:ext cx="6213475" cy="427038"/>
          </a:xfrm>
          <a:prstGeom prst="rect">
            <a:avLst/>
          </a:prstGeom>
          <a:noFill/>
          <a:ln w="9525">
            <a:noFill/>
            <a:miter lim="800000"/>
            <a:headEnd/>
            <a:tailEnd/>
          </a:ln>
          <a:effectLst/>
        </p:spPr>
        <p:txBody>
          <a:bodyPr>
            <a:spAutoFit/>
          </a:bodyPr>
          <a:lstStyle/>
          <a:p>
            <a:pPr algn="l">
              <a:lnSpc>
                <a:spcPct val="100000"/>
              </a:lnSpc>
              <a:spcBef>
                <a:spcPct val="50000"/>
              </a:spcBef>
              <a:defRPr/>
            </a:pPr>
            <a:r>
              <a:rPr kumimoji="0" lang="en-US" altLang="ko-KR" sz="2200" b="1" dirty="0" smtClean="0">
                <a:solidFill>
                  <a:schemeClr val="bg1"/>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200" b="1" dirty="0">
              <a:solidFill>
                <a:schemeClr val="bg1"/>
              </a:solidFill>
              <a:effectLst>
                <a:outerShdw blurRad="38100" dist="38100" dir="2700000" algn="tl">
                  <a:srgbClr val="C0C0C0"/>
                </a:outerShdw>
              </a:effectLst>
              <a:latin typeface="Trebuchet MS" pitchFamily="34" charset="0"/>
              <a:ea typeface="HY헤드라인M" pitchFamily="18" charset="-127"/>
            </a:endParaRPr>
          </a:p>
        </p:txBody>
      </p:sp>
      <p:graphicFrame>
        <p:nvGraphicFramePr>
          <p:cNvPr id="6" name="표 5"/>
          <p:cNvGraphicFramePr>
            <a:graphicFrameLocks noGrp="1"/>
          </p:cNvGraphicFramePr>
          <p:nvPr>
            <p:extLst>
              <p:ext uri="{D42A27DB-BD31-4B8C-83A1-F6EECF244321}">
                <p14:modId xmlns:p14="http://schemas.microsoft.com/office/powerpoint/2010/main" val="1639795677"/>
              </p:ext>
            </p:extLst>
          </p:nvPr>
        </p:nvGraphicFramePr>
        <p:xfrm>
          <a:off x="611560" y="1412776"/>
          <a:ext cx="7632848" cy="4107389"/>
        </p:xfrm>
        <a:graphic>
          <a:graphicData uri="http://schemas.openxmlformats.org/drawingml/2006/table">
            <a:tbl>
              <a:tblPr/>
              <a:tblGrid>
                <a:gridCol w="1262654"/>
                <a:gridCol w="1061699"/>
                <a:gridCol w="1061699"/>
                <a:gridCol w="1061699"/>
                <a:gridCol w="1061699"/>
                <a:gridCol w="1061699"/>
                <a:gridCol w="1061699"/>
              </a:tblGrid>
              <a:tr h="236694">
                <a:tc gridSpan="2">
                  <a:txBody>
                    <a:bodyPr/>
                    <a:lstStyle/>
                    <a:p>
                      <a:pPr marL="0" marR="0" indent="0" algn="ctr" fontAlgn="base" latinLnBrk="0">
                        <a:lnSpc>
                          <a:spcPct val="140000"/>
                        </a:lnSpc>
                        <a:spcBef>
                          <a:spcPts val="0"/>
                        </a:spcBef>
                        <a:spcAft>
                          <a:spcPts val="0"/>
                        </a:spcAft>
                      </a:pPr>
                      <a:r>
                        <a:rPr lang="en-US" sz="900" b="1" kern="0" spc="0" dirty="0">
                          <a:solidFill>
                            <a:srgbClr val="000000"/>
                          </a:solidFill>
                          <a:latin typeface="HY신명조"/>
                        </a:rPr>
                        <a:t>Year</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h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b="1" kern="0" spc="0" dirty="0" smtClean="0">
                          <a:solidFill>
                            <a:srgbClr val="000000"/>
                          </a:solidFill>
                          <a:latin typeface="HY신명조"/>
                        </a:rPr>
                        <a:t>2011</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40000"/>
                        </a:lnSpc>
                        <a:spcBef>
                          <a:spcPts val="0"/>
                        </a:spcBef>
                        <a:spcAft>
                          <a:spcPts val="0"/>
                        </a:spcAft>
                      </a:pPr>
                      <a:r>
                        <a:rPr lang="en-US" sz="900" b="1" kern="0" spc="0" dirty="0" smtClean="0">
                          <a:solidFill>
                            <a:srgbClr val="000000"/>
                          </a:solidFill>
                          <a:latin typeface="HY신명조"/>
                        </a:rPr>
                        <a:t>2012</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40000"/>
                        </a:lnSpc>
                        <a:spcBef>
                          <a:spcPts val="0"/>
                        </a:spcBef>
                        <a:spcAft>
                          <a:spcPts val="0"/>
                        </a:spcAft>
                      </a:pPr>
                      <a:r>
                        <a:rPr lang="en-US" sz="900" b="1" kern="0" spc="0" dirty="0" smtClean="0">
                          <a:solidFill>
                            <a:srgbClr val="000000"/>
                          </a:solidFill>
                          <a:latin typeface="HY신명조"/>
                        </a:rPr>
                        <a:t>2013</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40000"/>
                        </a:lnSpc>
                        <a:spcBef>
                          <a:spcPts val="0"/>
                        </a:spcBef>
                        <a:spcAft>
                          <a:spcPts val="0"/>
                        </a:spcAft>
                      </a:pPr>
                      <a:r>
                        <a:rPr lang="en-US" sz="900" b="1" kern="0" spc="0" dirty="0" smtClean="0">
                          <a:solidFill>
                            <a:srgbClr val="000000"/>
                          </a:solidFill>
                          <a:latin typeface="HY신명조"/>
                        </a:rPr>
                        <a:t>2014</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c>
                  <a:txBody>
                    <a:bodyPr/>
                    <a:lstStyle/>
                    <a:p>
                      <a:pPr marL="0" marR="0" indent="0" algn="ctr" fontAlgn="base" latinLnBrk="0">
                        <a:lnSpc>
                          <a:spcPct val="140000"/>
                        </a:lnSpc>
                        <a:spcBef>
                          <a:spcPts val="0"/>
                        </a:spcBef>
                        <a:spcAft>
                          <a:spcPts val="0"/>
                        </a:spcAft>
                      </a:pPr>
                      <a:r>
                        <a:rPr lang="en-US" sz="900" b="1" kern="0" spc="0" dirty="0" smtClean="0">
                          <a:solidFill>
                            <a:srgbClr val="000000"/>
                          </a:solidFill>
                          <a:latin typeface="HY신명조"/>
                        </a:rPr>
                        <a:t>2015</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E5E5E5"/>
                    </a:solidFill>
                  </a:tcPr>
                </a:tc>
              </a:tr>
              <a:tr h="591123">
                <a:tc gridSpan="2">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Total Contract</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Price (A)</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339,812</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($29.6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347,346</a:t>
                      </a:r>
                    </a:p>
                    <a:p>
                      <a:pPr marL="0" marR="0" indent="0" algn="ctr" defTabSz="914400" rtl="0" eaLnBrk="1" fontAlgn="base" latinLnBrk="0" hangingPunct="1">
                        <a:lnSpc>
                          <a:spcPct val="140000"/>
                        </a:lnSpc>
                        <a:spcBef>
                          <a:spcPts val="0"/>
                        </a:spcBef>
                        <a:spcAft>
                          <a:spcPts val="0"/>
                        </a:spcAft>
                        <a:buClrTx/>
                        <a:buSzTx/>
                        <a:buFontTx/>
                        <a:buNone/>
                        <a:tabLst/>
                        <a:defRPr/>
                      </a:pPr>
                      <a:r>
                        <a:rPr lang="en-US" sz="900" kern="0" spc="0" dirty="0" smtClean="0">
                          <a:solidFill>
                            <a:srgbClr val="000000"/>
                          </a:solidFill>
                          <a:latin typeface="HY신명조"/>
                        </a:rPr>
                        <a:t>(</a:t>
                      </a:r>
                      <a:r>
                        <a:rPr lang="en-US" altLang="ko-KR" sz="900" kern="0" spc="0" dirty="0" smtClean="0">
                          <a:solidFill>
                            <a:srgbClr val="000000"/>
                          </a:solidFill>
                          <a:latin typeface="HY신명조"/>
                        </a:rPr>
                        <a:t>($30.3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383,733</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(($33.4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339,479</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(($29.6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362,453</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(($31.6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rowSpan="2">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Big Business</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Contract</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Price (B)</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60,524</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(($5.2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55,192</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(($4.8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Ratio (B/A)</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17.9</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15.3</a:t>
                      </a:r>
                      <a:endParaRPr lang="en-US" sz="900" kern="0" spc="0" dirty="0">
                        <a:solidFill>
                          <a:srgbClr val="000000"/>
                        </a:solidFill>
                        <a:latin typeface="HY신명조"/>
                        <a:ea typeface="+mn-ea"/>
                        <a:cs typeface="+mn-cs"/>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rowSpan="2">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Medium</a:t>
                      </a:r>
                      <a:endParaRPr lang="en-US" sz="900" kern="0" spc="0" dirty="0">
                        <a:solidFill>
                          <a:srgbClr val="000000"/>
                        </a:solidFill>
                      </a:endParaRPr>
                    </a:p>
                    <a:p>
                      <a:pPr marL="0" marR="0" indent="0" algn="ctr" fontAlgn="base" latinLnBrk="0">
                        <a:lnSpc>
                          <a:spcPct val="140000"/>
                        </a:lnSpc>
                        <a:spcBef>
                          <a:spcPts val="0"/>
                        </a:spcBef>
                        <a:spcAft>
                          <a:spcPts val="0"/>
                        </a:spcAft>
                      </a:pPr>
                      <a:r>
                        <a:rPr lang="en-US" sz="900" kern="0" spc="0" dirty="0">
                          <a:solidFill>
                            <a:srgbClr val="000000"/>
                          </a:solidFill>
                          <a:latin typeface="HY신명조"/>
                        </a:rPr>
                        <a:t>Business </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Contract</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Price (C)</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32.231</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(($2.8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35,386</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(($3.0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Ratio (C/A)</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9.5</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9.8</a:t>
                      </a:r>
                      <a:endParaRPr lang="en-US" sz="900" kern="0" spc="0" dirty="0">
                        <a:solidFill>
                          <a:srgbClr val="000000"/>
                        </a:solidFill>
                        <a:latin typeface="HY신명조"/>
                        <a:ea typeface="+mn-ea"/>
                        <a:cs typeface="+mn-cs"/>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rowSpan="2">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Small </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Business </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Contract</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Price (D)</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224,941</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(($19.6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227,549</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(($19.8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255,317</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(($22.2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242,992</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(($21.1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266,866</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(($23.2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Ratio (D/A)</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66.3</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65.6</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66.5</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71.8</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73.9</a:t>
                      </a:r>
                      <a:endParaRPr lang="en-US" sz="900" kern="0" spc="0" dirty="0">
                        <a:solidFill>
                          <a:srgbClr val="000000"/>
                        </a:solidFill>
                        <a:latin typeface="HY신명조"/>
                        <a:ea typeface="+mn-ea"/>
                        <a:cs typeface="+mn-cs"/>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rowSpan="2">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Others</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Contract</a:t>
                      </a:r>
                      <a:endParaRPr lang="en-US" sz="900" kern="0" spc="0">
                        <a:solidFill>
                          <a:srgbClr val="000000"/>
                        </a:solidFill>
                      </a:endParaRPr>
                    </a:p>
                    <a:p>
                      <a:pPr marL="0" marR="0" indent="0" algn="ctr" fontAlgn="base" latinLnBrk="0">
                        <a:lnSpc>
                          <a:spcPct val="140000"/>
                        </a:lnSpc>
                        <a:spcBef>
                          <a:spcPts val="0"/>
                        </a:spcBef>
                        <a:spcAft>
                          <a:spcPts val="0"/>
                        </a:spcAft>
                      </a:pPr>
                      <a:r>
                        <a:rPr lang="en-US" sz="900" kern="0" spc="0">
                          <a:solidFill>
                            <a:srgbClr val="000000"/>
                          </a:solidFill>
                          <a:latin typeface="HY신명조"/>
                        </a:rPr>
                        <a:t>Price (E)</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rPr>
                        <a:t>2,682</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(($0.2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3,459</a:t>
                      </a:r>
                    </a:p>
                    <a:p>
                      <a:pPr marL="0" marR="0" indent="0" algn="ctr" defTabSz="914400" rtl="0" eaLnBrk="1" fontAlgn="base" latinLnBrk="0" hangingPunct="1">
                        <a:lnSpc>
                          <a:spcPct val="140000"/>
                        </a:lnSpc>
                        <a:spcBef>
                          <a:spcPts val="0"/>
                        </a:spcBef>
                        <a:spcAft>
                          <a:spcPts val="0"/>
                        </a:spcAft>
                        <a:buClrTx/>
                        <a:buSzTx/>
                        <a:buFontTx/>
                        <a:buNone/>
                        <a:tabLst/>
                        <a:defRPr/>
                      </a:pPr>
                      <a:r>
                        <a:rPr lang="en-US" altLang="ko-KR" sz="900" kern="0" spc="0" dirty="0" smtClean="0">
                          <a:solidFill>
                            <a:srgbClr val="000000"/>
                          </a:solidFill>
                          <a:latin typeface="HY신명조"/>
                        </a:rPr>
                        <a:t>(($0.3 Billion)</a:t>
                      </a:r>
                      <a:endParaRPr lang="en-US" altLang="ko-KR" sz="900" kern="0" spc="0" dirty="0" smtClean="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r h="404523">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sz="900" kern="0" spc="0">
                          <a:solidFill>
                            <a:srgbClr val="000000"/>
                          </a:solidFill>
                          <a:latin typeface="HY신명조"/>
                        </a:rPr>
                        <a:t>Ratio (E/A)</a:t>
                      </a:r>
                      <a:endParaRPr 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endParaRPr lang="ko-KR" altLang="en-US" sz="900" kern="0" spc="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a:solidFill>
                            <a:srgbClr val="000000"/>
                          </a:solidFill>
                          <a:latin typeface="HY신명조"/>
                        </a:rPr>
                        <a:t>0.8</a:t>
                      </a:r>
                      <a:endParaRPr lang="en-US" sz="900" kern="0" spc="0" dirty="0">
                        <a:solidFill>
                          <a:srgbClr val="000000"/>
                        </a:solidFill>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ctr" fontAlgn="base" latinLnBrk="0">
                        <a:lnSpc>
                          <a:spcPct val="140000"/>
                        </a:lnSpc>
                        <a:spcBef>
                          <a:spcPts val="0"/>
                        </a:spcBef>
                        <a:spcAft>
                          <a:spcPts val="0"/>
                        </a:spcAft>
                      </a:pPr>
                      <a:r>
                        <a:rPr lang="en-US" sz="900" kern="0" spc="0" dirty="0" smtClean="0">
                          <a:solidFill>
                            <a:srgbClr val="000000"/>
                          </a:solidFill>
                          <a:latin typeface="HY신명조"/>
                          <a:ea typeface="+mn-ea"/>
                          <a:cs typeface="+mn-cs"/>
                        </a:rPr>
                        <a:t>1</a:t>
                      </a:r>
                      <a:endParaRPr lang="en-US" sz="900" kern="0" spc="0" dirty="0">
                        <a:solidFill>
                          <a:srgbClr val="000000"/>
                        </a:solidFill>
                        <a:latin typeface="HY신명조"/>
                        <a:ea typeface="+mn-ea"/>
                        <a:cs typeface="+mn-cs"/>
                      </a:endParaRPr>
                    </a:p>
                  </a:txBody>
                  <a:tcPr marL="56647" marR="56647" marT="15661" marB="1566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7" name="직사각형 6"/>
          <p:cNvSpPr/>
          <p:nvPr/>
        </p:nvSpPr>
        <p:spPr>
          <a:xfrm>
            <a:off x="5580112" y="908720"/>
            <a:ext cx="2632147" cy="267766"/>
          </a:xfrm>
          <a:prstGeom prst="rect">
            <a:avLst/>
          </a:prstGeom>
        </p:spPr>
        <p:txBody>
          <a:bodyPr wrap="square">
            <a:spAutoFit/>
          </a:bodyPr>
          <a:lstStyle/>
          <a:p>
            <a:r>
              <a:rPr lang="en-US" altLang="ko-KR" sz="1200" b="1" dirty="0" smtClean="0"/>
              <a:t>(100 Million Korean Won, %)</a:t>
            </a:r>
            <a:endParaRPr lang="en-US" altLang="ko-KR" sz="1200" b="1" dirty="0"/>
          </a:p>
        </p:txBody>
      </p:sp>
      <p:sp>
        <p:nvSpPr>
          <p:cNvPr id="8" name="내용 개체 틀 2"/>
          <p:cNvSpPr txBox="1">
            <a:spLocks/>
          </p:cNvSpPr>
          <p:nvPr/>
        </p:nvSpPr>
        <p:spPr>
          <a:xfrm>
            <a:off x="395536" y="5445224"/>
            <a:ext cx="8229600" cy="1090116"/>
          </a:xfrm>
          <a:prstGeom prst="rect">
            <a:avLst/>
          </a:prstGeom>
        </p:spPr>
        <p:txBody>
          <a:bodyPr/>
          <a:lstStyle/>
          <a:p>
            <a:pPr marL="342900" marR="0" lvl="0" indent="-342900" algn="l" defTabSz="914400" rtl="0" eaLnBrk="0" fontAlgn="base" latinLnBrk="1" hangingPunct="0">
              <a:lnSpc>
                <a:spcPct val="100000"/>
              </a:lnSpc>
              <a:spcBef>
                <a:spcPct val="20000"/>
              </a:spcBef>
              <a:spcAft>
                <a:spcPct val="0"/>
              </a:spcAft>
              <a:buClrTx/>
              <a:buSzTx/>
              <a:buFontTx/>
              <a:buChar char="•"/>
              <a:tabLst/>
              <a:defRPr/>
            </a:pPr>
            <a:r>
              <a:rPr kumimoji="1" lang="en-US" altLang="ko-KR" sz="2800" b="0" i="0" u="none" strike="noStrike" kern="0" cap="none" spc="0" normalizeH="0" baseline="0" noProof="0" dirty="0" smtClean="0">
                <a:ln>
                  <a:noFill/>
                </a:ln>
                <a:solidFill>
                  <a:schemeClr val="tx1"/>
                </a:solidFill>
                <a:effectLst/>
                <a:uLnTx/>
                <a:uFillTx/>
                <a:latin typeface="+mn-lt"/>
                <a:ea typeface="+mn-ea"/>
                <a:cs typeface="+mn-cs"/>
              </a:rPr>
              <a:t>PPS(KOREA) : About </a:t>
            </a:r>
            <a:r>
              <a:rPr lang="en-US" altLang="ko-KR" sz="2800" kern="0" dirty="0" smtClean="0">
                <a:latin typeface="+mn-lt"/>
                <a:ea typeface="+mn-ea"/>
              </a:rPr>
              <a:t>31.4</a:t>
            </a:r>
            <a:r>
              <a:rPr kumimoji="1" lang="en-US" altLang="ko-KR" sz="2800" b="0" i="0" u="none" strike="noStrike" kern="0" cap="none" spc="0" normalizeH="0" baseline="0" noProof="0" dirty="0" smtClean="0">
                <a:ln>
                  <a:noFill/>
                </a:ln>
                <a:solidFill>
                  <a:schemeClr val="tx1"/>
                </a:solidFill>
                <a:effectLst/>
                <a:uLnTx/>
                <a:uFillTx/>
                <a:latin typeface="+mn-lt"/>
                <a:ea typeface="+mn-ea"/>
                <a:cs typeface="+mn-cs"/>
              </a:rPr>
              <a:t>% of All Public</a:t>
            </a:r>
            <a:r>
              <a:rPr kumimoji="1" lang="en-US" altLang="ko-KR" sz="2800" b="0" i="0" u="none" strike="noStrike" kern="0" cap="none" spc="0" normalizeH="0" noProof="0" dirty="0" smtClean="0">
                <a:ln>
                  <a:noFill/>
                </a:ln>
                <a:solidFill>
                  <a:schemeClr val="tx1"/>
                </a:solidFill>
                <a:effectLst/>
                <a:uLnTx/>
                <a:uFillTx/>
                <a:latin typeface="+mn-lt"/>
                <a:ea typeface="+mn-ea"/>
                <a:cs typeface="+mn-cs"/>
              </a:rPr>
              <a:t> Procurement Asset (Small Business 73.9%)</a:t>
            </a:r>
            <a:endParaRPr kumimoji="1" lang="en-US" altLang="ko-KR"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내용 개체 틀 2"/>
          <p:cNvSpPr txBox="1">
            <a:spLocks/>
          </p:cNvSpPr>
          <p:nvPr/>
        </p:nvSpPr>
        <p:spPr>
          <a:xfrm>
            <a:off x="2555776" y="764704"/>
            <a:ext cx="3168352" cy="504056"/>
          </a:xfrm>
          <a:prstGeom prst="rect">
            <a:avLst/>
          </a:prstGeom>
        </p:spPr>
        <p:txBody>
          <a:bodyPr/>
          <a:lstStyle/>
          <a:p>
            <a:pPr marL="342900" marR="0" lvl="0" indent="-342900" algn="l" defTabSz="914400" rtl="0" eaLnBrk="0" fontAlgn="base" latinLnBrk="1" hangingPunct="0">
              <a:lnSpc>
                <a:spcPct val="100000"/>
              </a:lnSpc>
              <a:spcBef>
                <a:spcPct val="20000"/>
              </a:spcBef>
              <a:spcAft>
                <a:spcPct val="0"/>
              </a:spcAft>
              <a:buClrTx/>
              <a:buSzTx/>
              <a:buFontTx/>
              <a:buChar char="•"/>
              <a:tabLst/>
              <a:defRPr/>
            </a:pPr>
            <a:r>
              <a:rPr kumimoji="1" lang="en-US" altLang="ko-KR" sz="1800" b="0" i="0" u="none" strike="noStrike" kern="0" cap="none" spc="0" normalizeH="0" baseline="0" noProof="0" dirty="0" smtClean="0">
                <a:ln>
                  <a:noFill/>
                </a:ln>
                <a:solidFill>
                  <a:schemeClr val="tx1"/>
                </a:solidFill>
                <a:effectLst/>
                <a:uLnTx/>
                <a:uFillTx/>
                <a:latin typeface="+mn-lt"/>
                <a:ea typeface="+mn-ea"/>
                <a:cs typeface="+mn-cs"/>
              </a:rPr>
              <a:t>PPS Contract Statistics</a:t>
            </a:r>
          </a:p>
        </p:txBody>
      </p:sp>
      <p:sp>
        <p:nvSpPr>
          <p:cNvPr id="11" name="제목 1"/>
          <p:cNvSpPr txBox="1">
            <a:spLocks/>
          </p:cNvSpPr>
          <p:nvPr/>
        </p:nvSpPr>
        <p:spPr>
          <a:xfrm>
            <a:off x="-468560" y="116632"/>
            <a:ext cx="8229600" cy="857250"/>
          </a:xfrm>
          <a:prstGeom prst="rect">
            <a:avLst/>
          </a:prstGeom>
        </p:spPr>
        <p:txBody>
          <a:body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Public Procurement and Economic Development</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12" name="슬라이드 번호 개체 틀 3"/>
          <p:cNvSpPr txBox="1">
            <a:spLocks/>
          </p:cNvSpPr>
          <p:nvPr/>
        </p:nvSpPr>
        <p:spPr>
          <a:xfrm>
            <a:off x="6553200" y="6564313"/>
            <a:ext cx="2133600" cy="293687"/>
          </a:xfrm>
          <a:prstGeom prst="rect">
            <a:avLst/>
          </a:prstGeom>
        </p:spPr>
        <p:txBody>
          <a:bodyPr/>
          <a:lstStyle/>
          <a:p>
            <a:pPr marL="0" marR="0" lvl="0" indent="0" algn="ctr" defTabSz="914400" rtl="0" eaLnBrk="0" fontAlgn="base" latinLnBrk="0" hangingPunct="0">
              <a:lnSpc>
                <a:spcPct val="95000"/>
              </a:lnSpc>
              <a:spcBef>
                <a:spcPct val="0"/>
              </a:spcBef>
              <a:spcAft>
                <a:spcPct val="0"/>
              </a:spcAft>
              <a:buClrTx/>
              <a:buSzTx/>
              <a:buFontTx/>
              <a:buNone/>
              <a:tabLst/>
              <a:defRPr/>
            </a:pPr>
            <a:fld id="{C32203B2-336D-4FE2-9827-5163942261D3}" type="slidenum">
              <a:rPr kumimoji="1" lang="en-US" altLang="ko-KR" sz="800" b="0" i="0" u="none" strike="noStrike" kern="1200" cap="none" spc="0" normalizeH="0" baseline="0" noProof="0" smtClean="0">
                <a:ln>
                  <a:noFill/>
                </a:ln>
                <a:solidFill>
                  <a:schemeClr val="tx1"/>
                </a:solidFill>
                <a:effectLst/>
                <a:uLnTx/>
                <a:uFillTx/>
                <a:latin typeface="돋움" pitchFamily="50" charset="-127"/>
                <a:ea typeface="돋움" pitchFamily="50" charset="-127"/>
                <a:cs typeface="+mn-cs"/>
              </a:rPr>
              <a:pPr marL="0" marR="0" lvl="0" indent="0" algn="ctr" defTabSz="914400" rtl="0" eaLnBrk="0" fontAlgn="base" latinLnBrk="0" hangingPunct="0">
                <a:lnSpc>
                  <a:spcPct val="95000"/>
                </a:lnSpc>
                <a:spcBef>
                  <a:spcPct val="0"/>
                </a:spcBef>
                <a:spcAft>
                  <a:spcPct val="0"/>
                </a:spcAft>
                <a:buClrTx/>
                <a:buSzTx/>
                <a:buFontTx/>
                <a:buNone/>
                <a:tabLst/>
                <a:defRPr/>
              </a:pPr>
              <a:t>4</a:t>
            </a:fld>
            <a:endParaRPr kumimoji="1" lang="en-US" sz="800" b="0" i="0" u="none" strike="noStrike" kern="1200" cap="none" spc="0" normalizeH="0" baseline="0" noProof="0" dirty="0">
              <a:ln>
                <a:noFill/>
              </a:ln>
              <a:solidFill>
                <a:schemeClr val="tx1"/>
              </a:solidFill>
              <a:effectLst/>
              <a:uLnTx/>
              <a:uFillTx/>
              <a:latin typeface="돋움" pitchFamily="50" charset="-127"/>
              <a:ea typeface="돋움" pitchFamily="50" charset="-127"/>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56592" y="0"/>
            <a:ext cx="8895903" cy="857250"/>
          </a:xfrm>
        </p:spPr>
        <p:txBody>
          <a:bodyPr>
            <a:normAutofit/>
          </a:bodyPr>
          <a:lstStyle/>
          <a:p>
            <a:pPr>
              <a:defRPr/>
            </a:pPr>
            <a:r>
              <a:rPr lang="en-US" altLang="ko-KR" sz="2400" dirty="0" smtClean="0"/>
              <a:t>Short History of Economic Development in Korea (1)</a:t>
            </a:r>
            <a:r>
              <a:rPr lang="en-US" altLang="ko-KR" sz="3600" dirty="0" smtClean="0"/>
              <a:t> </a:t>
            </a:r>
            <a:endParaRPr sz="3600" dirty="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1950: ODA (Official Development Assistance) from US</a:t>
            </a:r>
          </a:p>
          <a:p>
            <a:pPr>
              <a:defRPr/>
            </a:pPr>
            <a:r>
              <a:rPr lang="en-US" altLang="ko-KR" sz="2800" dirty="0" smtClean="0"/>
              <a:t>1962-1979: President Park Chung </a:t>
            </a:r>
            <a:r>
              <a:rPr lang="en-US" altLang="ko-KR" sz="2800" dirty="0" err="1" smtClean="0"/>
              <a:t>Hee’s</a:t>
            </a:r>
            <a:r>
              <a:rPr lang="en-US" altLang="ko-KR" sz="2800" dirty="0" smtClean="0"/>
              <a:t> Regime</a:t>
            </a:r>
          </a:p>
          <a:p>
            <a:pPr>
              <a:buFont typeface="Wingdings" pitchFamily="2" charset="2"/>
              <a:buNone/>
              <a:defRPr/>
            </a:pPr>
            <a:r>
              <a:rPr lang="en-US" altLang="ko-KR" sz="2800" dirty="0" smtClean="0"/>
              <a:t>-Focusing on Industrial Policy</a:t>
            </a:r>
          </a:p>
          <a:p>
            <a:pPr>
              <a:buFont typeface="Wingdings" pitchFamily="2" charset="2"/>
              <a:buNone/>
              <a:defRPr/>
            </a:pPr>
            <a:r>
              <a:rPr lang="en-US" altLang="ko-KR" sz="2800" dirty="0" smtClean="0"/>
              <a:t>-Economic Planning Board</a:t>
            </a:r>
          </a:p>
          <a:p>
            <a:pPr>
              <a:defRPr/>
            </a:pPr>
            <a:r>
              <a:rPr lang="en-US" altLang="ko-KR" sz="2800" dirty="0" smtClean="0"/>
              <a:t>1980-1993: President </a:t>
            </a:r>
            <a:r>
              <a:rPr lang="en-US" altLang="ko-KR" sz="2800" dirty="0" err="1" smtClean="0"/>
              <a:t>Choe,Chun</a:t>
            </a:r>
            <a:r>
              <a:rPr lang="en-US" altLang="ko-KR" sz="2800" dirty="0" smtClean="0"/>
              <a:t> &amp; </a:t>
            </a:r>
            <a:r>
              <a:rPr lang="en-US" altLang="ko-KR" sz="2800" dirty="0" err="1" smtClean="0"/>
              <a:t>Roh’s</a:t>
            </a:r>
            <a:r>
              <a:rPr lang="en-US" altLang="ko-KR" sz="2800" dirty="0" smtClean="0"/>
              <a:t> Regime </a:t>
            </a:r>
          </a:p>
          <a:p>
            <a:pPr>
              <a:buFont typeface="Wingdings" pitchFamily="2" charset="2"/>
              <a:buNone/>
              <a:defRPr/>
            </a:pPr>
            <a:r>
              <a:rPr lang="en-US" altLang="ko-KR" sz="2800" dirty="0" smtClean="0"/>
              <a:t>-Focusing on Competition Policy</a:t>
            </a:r>
          </a:p>
          <a:p>
            <a:pPr>
              <a:buFont typeface="Wingdings" pitchFamily="2" charset="2"/>
              <a:buNone/>
              <a:defRPr/>
            </a:pPr>
            <a:r>
              <a:rPr lang="en-US" altLang="ko-KR" sz="2800" dirty="0" smtClean="0"/>
              <a:t>-Fair Trade Commission </a:t>
            </a:r>
          </a:p>
          <a:p>
            <a:pPr>
              <a:buFont typeface="Wingdings" pitchFamily="2" charset="2"/>
              <a:buNone/>
              <a:defRPr/>
            </a:pPr>
            <a:endParaRPr lang="en-US" altLang="ko-KR" dirty="0" smtClean="0"/>
          </a:p>
          <a:p>
            <a:pPr>
              <a:buFont typeface="Wingdings" pitchFamily="2" charset="2"/>
              <a:buNone/>
              <a:defRPr/>
            </a:pPr>
            <a:endParaRPr lang="ko-KR" altLang="en-US"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377210F1-2EA5-4416-9643-F1657370B644}" type="slidenum">
              <a:rPr lang="en-US" altLang="ko-KR" smtClean="0"/>
              <a:pPr>
                <a:defRPr/>
              </a:pPr>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a:xfrm>
            <a:off x="-900608" y="0"/>
            <a:ext cx="9414817" cy="857250"/>
          </a:xfrm>
        </p:spPr>
        <p:txBody>
          <a:bodyPr/>
          <a:lstStyle/>
          <a:p>
            <a:r>
              <a:rPr lang="en-US" altLang="ko-KR" sz="2400" dirty="0" smtClean="0"/>
              <a:t>Short History of Economic Development in Korea (2)</a:t>
            </a:r>
            <a:endParaRPr sz="2400" dirty="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1994-present: President Kim and Afterwards</a:t>
            </a:r>
          </a:p>
          <a:p>
            <a:pPr>
              <a:buFont typeface="Wingdings" pitchFamily="2" charset="2"/>
              <a:buNone/>
              <a:defRPr/>
            </a:pPr>
            <a:r>
              <a:rPr lang="en-US" altLang="ko-KR" sz="2800" dirty="0" smtClean="0"/>
              <a:t>- Boosting IT Industry </a:t>
            </a:r>
          </a:p>
          <a:p>
            <a:pPr>
              <a:buFont typeface="Wingdings" pitchFamily="2" charset="2"/>
              <a:buNone/>
              <a:defRPr/>
            </a:pPr>
            <a:r>
              <a:rPr lang="en-US" altLang="ko-KR" sz="2800" dirty="0" smtClean="0"/>
              <a:t>- Ministry of Information and Communication</a:t>
            </a:r>
          </a:p>
          <a:p>
            <a:pPr>
              <a:buFont typeface="Wingdings" pitchFamily="2" charset="2"/>
              <a:buNone/>
              <a:defRPr/>
            </a:pPr>
            <a:r>
              <a:rPr lang="en-US" altLang="ko-KR" sz="2800" dirty="0" smtClean="0"/>
              <a:t>- Financial Supervisory Commission (After Asian Financial Crisis)</a:t>
            </a:r>
          </a:p>
          <a:p>
            <a:pPr>
              <a:defRPr/>
            </a:pPr>
            <a:r>
              <a:rPr lang="en-US" altLang="ko-KR" sz="2800" dirty="0" smtClean="0"/>
              <a:t>Government took a critical role in economic development in Korea.</a:t>
            </a:r>
          </a:p>
          <a:p>
            <a:pPr>
              <a:defRPr/>
            </a:pPr>
            <a:r>
              <a:rPr lang="en-US" altLang="ko-KR" sz="2800" dirty="0" smtClean="0"/>
              <a:t>Public Procurement can be understood in this context.</a:t>
            </a:r>
            <a:endParaRPr lang="ko-KR" altLang="en-US" sz="2800"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94B9F6A6-EF63-4D78-AFFD-CF0EB85DF376}" type="slidenum">
              <a:rPr lang="en-US" altLang="ko-KR" smtClean="0"/>
              <a:pPr>
                <a:defRPr/>
              </a:pPr>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a:xfrm>
            <a:off x="-324544" y="116632"/>
            <a:ext cx="8229600" cy="857250"/>
          </a:xfrm>
        </p:spPr>
        <p:txBody>
          <a:bodyPr/>
          <a:lstStyle/>
          <a:p>
            <a:r>
              <a:rPr lang="en-US" altLang="ko-KR" sz="2400" dirty="0" smtClean="0"/>
              <a:t>Short History of Public Procurement Law in Korea (3)</a:t>
            </a:r>
            <a:endParaRPr sz="2400" dirty="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Before Joining the WTO Government Procurement Agreement (GPA) in 1995 </a:t>
            </a:r>
          </a:p>
          <a:p>
            <a:pPr>
              <a:buFontTx/>
              <a:buChar char="-"/>
              <a:defRPr/>
            </a:pPr>
            <a:r>
              <a:rPr lang="en-US" altLang="ko-KR" sz="2800" dirty="0" smtClean="0"/>
              <a:t>As controlling budget is crucial in government procurement, this area was traditionally dealt by public finance law.</a:t>
            </a:r>
          </a:p>
          <a:p>
            <a:pPr>
              <a:buFontTx/>
              <a:buChar char="-"/>
              <a:defRPr/>
            </a:pPr>
            <a:r>
              <a:rPr lang="en-US" altLang="ko-KR" sz="2800" dirty="0" smtClean="0"/>
              <a:t>This is the reason why government procurement was provided in ‘Public Budget and Accounting Act’ and ‘Local Government Finance Act’. </a:t>
            </a:r>
            <a:endParaRPr lang="ko-KR" altLang="en-US" sz="2800"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C32203B2-336D-4FE2-9827-5163942261D3}" type="slidenum">
              <a:rPr lang="en-US" altLang="ko-KR" smtClean="0"/>
              <a:pPr>
                <a:defRPr/>
              </a:pPr>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제목 1"/>
          <p:cNvSpPr>
            <a:spLocks noGrp="1"/>
          </p:cNvSpPr>
          <p:nvPr>
            <p:ph type="title"/>
          </p:nvPr>
        </p:nvSpPr>
        <p:spPr>
          <a:xfrm>
            <a:off x="-324544" y="116632"/>
            <a:ext cx="8229600" cy="857250"/>
          </a:xfrm>
        </p:spPr>
        <p:txBody>
          <a:bodyPr/>
          <a:lstStyle/>
          <a:p>
            <a:r>
              <a:rPr lang="en-US" altLang="ko-KR" sz="2400" dirty="0" smtClean="0"/>
              <a:t>Short History of Public Procurement Law in Korea (4)</a:t>
            </a:r>
            <a:endParaRPr sz="2400" dirty="0" smtClean="0"/>
          </a:p>
        </p:txBody>
      </p:sp>
      <p:sp>
        <p:nvSpPr>
          <p:cNvPr id="3" name="내용 개체 틀 2"/>
          <p:cNvSpPr>
            <a:spLocks noGrp="1"/>
          </p:cNvSpPr>
          <p:nvPr>
            <p:ph idx="1"/>
          </p:nvPr>
        </p:nvSpPr>
        <p:spPr>
          <a:xfrm>
            <a:off x="457200" y="1474788"/>
            <a:ext cx="8229600" cy="4525962"/>
          </a:xfrm>
        </p:spPr>
        <p:txBody>
          <a:bodyPr/>
          <a:lstStyle/>
          <a:p>
            <a:pPr>
              <a:defRPr/>
            </a:pPr>
            <a:r>
              <a:rPr lang="en-US" altLang="ko-KR" sz="2800" dirty="0" smtClean="0"/>
              <a:t>After Joining the WTO Government Procurement Agreement (GPA) in 1995 </a:t>
            </a:r>
          </a:p>
          <a:p>
            <a:pPr>
              <a:buFontTx/>
              <a:buChar char="-"/>
              <a:defRPr/>
            </a:pPr>
            <a:r>
              <a:rPr lang="en-US" altLang="ko-KR" sz="2800" dirty="0" smtClean="0"/>
              <a:t>Independent Statutes on public procurement were enacted. </a:t>
            </a:r>
          </a:p>
          <a:p>
            <a:pPr>
              <a:buFontTx/>
              <a:buChar char="-"/>
              <a:defRPr/>
            </a:pPr>
            <a:r>
              <a:rPr lang="en-US" altLang="ko-KR" sz="2800" dirty="0" smtClean="0"/>
              <a:t>‘Act on contracts in which the state is a party’ [hereinafter, Central Government Procurement Act (CGPA)] was enacted in 1995, and ‘Act on contracts in which the local government is a party’ [hereinafter, Local Government Procurement Act (LGPA)] was enacted in 2005. </a:t>
            </a:r>
            <a:endParaRPr lang="ko-KR" altLang="en-US" sz="2800" dirty="0"/>
          </a:p>
        </p:txBody>
      </p:sp>
      <p:sp>
        <p:nvSpPr>
          <p:cNvPr id="4" name="슬라이드 번호 개체 틀 3"/>
          <p:cNvSpPr>
            <a:spLocks noGrp="1"/>
          </p:cNvSpPr>
          <p:nvPr>
            <p:ph type="sldNum" sz="quarter" idx="4294967295"/>
          </p:nvPr>
        </p:nvSpPr>
        <p:spPr>
          <a:xfrm>
            <a:off x="6553200" y="6564313"/>
            <a:ext cx="2133600" cy="293687"/>
          </a:xfrm>
          <a:prstGeom prst="rect">
            <a:avLst/>
          </a:prstGeom>
        </p:spPr>
        <p:txBody>
          <a:bodyPr/>
          <a:lstStyle/>
          <a:p>
            <a:pPr>
              <a:defRPr/>
            </a:pPr>
            <a:fld id="{7A430289-ABE3-43FC-AB56-8992C434E1A3}" type="slidenum">
              <a:rPr lang="en-US" altLang="ko-KR" smtClean="0"/>
              <a:pPr>
                <a:defRPr/>
              </a:pPr>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179388" y="193675"/>
            <a:ext cx="6213475" cy="427038"/>
          </a:xfrm>
          <a:prstGeom prst="rect">
            <a:avLst/>
          </a:prstGeom>
          <a:noFill/>
          <a:ln w="9525">
            <a:noFill/>
            <a:miter lim="800000"/>
            <a:headEnd/>
            <a:tailEnd/>
          </a:ln>
          <a:effectLst/>
        </p:spPr>
        <p:txBody>
          <a:bodyPr>
            <a:spAutoFit/>
          </a:bodyPr>
          <a:lstStyle/>
          <a:p>
            <a:pPr algn="l">
              <a:lnSpc>
                <a:spcPct val="100000"/>
              </a:lnSpc>
              <a:spcBef>
                <a:spcPct val="50000"/>
              </a:spcBef>
              <a:defRPr/>
            </a:pPr>
            <a:r>
              <a:rPr kumimoji="0" lang="en-US" altLang="ko-KR" sz="2200" b="1" dirty="0" smtClean="0">
                <a:solidFill>
                  <a:schemeClr val="bg1"/>
                </a:solidFill>
                <a:effectLst>
                  <a:outerShdw blurRad="38100" dist="38100" dir="2700000" algn="tl">
                    <a:srgbClr val="C0C0C0"/>
                  </a:outerShdw>
                </a:effectLst>
                <a:latin typeface="Trebuchet MS" pitchFamily="34" charset="0"/>
                <a:ea typeface="HY헤드라인M" pitchFamily="18" charset="-127"/>
              </a:rPr>
              <a:t> </a:t>
            </a:r>
            <a:endParaRPr kumimoji="0" lang="ko-KR" altLang="en-US" sz="2200" b="1" dirty="0">
              <a:solidFill>
                <a:schemeClr val="bg1"/>
              </a:solidFill>
              <a:effectLst>
                <a:outerShdw blurRad="38100" dist="38100" dir="2700000" algn="tl">
                  <a:srgbClr val="C0C0C0"/>
                </a:outerShdw>
              </a:effectLst>
              <a:latin typeface="Trebuchet MS" pitchFamily="34" charset="0"/>
              <a:ea typeface="HY헤드라인M" pitchFamily="18" charset="-127"/>
            </a:endParaRPr>
          </a:p>
        </p:txBody>
      </p:sp>
      <p:sp>
        <p:nvSpPr>
          <p:cNvPr id="5" name="Rectangle 3"/>
          <p:cNvSpPr txBox="1">
            <a:spLocks noChangeArrowheads="1"/>
          </p:cNvSpPr>
          <p:nvPr/>
        </p:nvSpPr>
        <p:spPr>
          <a:xfrm>
            <a:off x="357158" y="928670"/>
            <a:ext cx="8501122" cy="5762625"/>
          </a:xfrm>
          <a:prstGeom prst="rect">
            <a:avLst/>
          </a:prstGeom>
        </p:spPr>
        <p:txBody>
          <a:bodyPr/>
          <a:lstStyle/>
          <a:p>
            <a:pPr lvl="0" algn="l">
              <a:buFont typeface="Arial" pitchFamily="34" charset="0"/>
              <a:buChar char="•"/>
            </a:pPr>
            <a:r>
              <a:rPr lang="en-US" altLang="ko-KR" sz="2000" kern="0" dirty="0" smtClean="0"/>
              <a:t> Korea E-bidding System </a:t>
            </a:r>
            <a:r>
              <a:rPr lang="en-US" sz="2000" dirty="0" smtClean="0"/>
              <a:t>(</a:t>
            </a:r>
            <a:r>
              <a:rPr lang="en-US" sz="2000" dirty="0" err="1" smtClean="0"/>
              <a:t>GoBIMS</a:t>
            </a:r>
            <a:r>
              <a:rPr lang="en-US" sz="2000" dirty="0" smtClean="0"/>
              <a:t>)</a:t>
            </a:r>
            <a:r>
              <a:rPr lang="en-US" altLang="ko-KR" sz="2000" kern="0" dirty="0" smtClean="0"/>
              <a:t> (2000) -</a:t>
            </a:r>
            <a:r>
              <a:rPr lang="en-US" sz="2000" dirty="0" smtClean="0"/>
              <a:t> Improvement of    </a:t>
            </a:r>
          </a:p>
          <a:p>
            <a:pPr lvl="0" algn="l"/>
            <a:r>
              <a:rPr lang="en-US" sz="2000" dirty="0" smtClean="0"/>
              <a:t>  Relevant Laws &amp; Systems</a:t>
            </a:r>
          </a:p>
          <a:p>
            <a:pPr algn="l"/>
            <a:endParaRPr lang="en-US" sz="2000" dirty="0" smtClean="0"/>
          </a:p>
          <a:p>
            <a:pPr algn="l">
              <a:buFontTx/>
              <a:buChar char="-"/>
            </a:pPr>
            <a:r>
              <a:rPr lang="en-US" sz="2000" dirty="0" smtClean="0"/>
              <a:t> Some systems needed to be newly created for the following two reasons.</a:t>
            </a:r>
          </a:p>
          <a:p>
            <a:pPr algn="l"/>
            <a:endParaRPr lang="en-US" sz="2000" dirty="0" smtClean="0"/>
          </a:p>
          <a:p>
            <a:pPr algn="l">
              <a:buFontTx/>
              <a:buChar char="-"/>
            </a:pPr>
            <a:r>
              <a:rPr lang="en-US" sz="2000" dirty="0" smtClean="0"/>
              <a:t>The first was that there were no existing systems in place. Another was that there were needed some regulations for preventing bidding-related conflicts and ensuring legal stability. </a:t>
            </a:r>
          </a:p>
          <a:p>
            <a:pPr algn="l">
              <a:buFontTx/>
              <a:buChar char="-"/>
            </a:pPr>
            <a:endParaRPr lang="en-US" sz="2000" dirty="0" smtClean="0"/>
          </a:p>
          <a:p>
            <a:pPr algn="l">
              <a:buFontTx/>
              <a:buChar char="-"/>
            </a:pPr>
            <a:r>
              <a:rPr lang="en-US" sz="2000" dirty="0" smtClean="0"/>
              <a:t> The former includes regulating the confirmation and time of e-Document exchange and clarifying the validity and responsibility of e-Signature based on the Framework Act on Electronic Commerce and Digital Signature Act. </a:t>
            </a:r>
          </a:p>
          <a:p>
            <a:pPr algn="l">
              <a:buFontTx/>
              <a:buChar char="-"/>
            </a:pPr>
            <a:endParaRPr lang="en-US" sz="2000" dirty="0" smtClean="0"/>
          </a:p>
          <a:p>
            <a:pPr algn="l">
              <a:buFontTx/>
              <a:buChar char="-"/>
            </a:pPr>
            <a:r>
              <a:rPr lang="en-US" sz="2000" dirty="0" smtClean="0"/>
              <a:t> The latter includes regulations on system failure handling and successful bidder declaration. </a:t>
            </a:r>
          </a:p>
          <a:p>
            <a:pPr lvl="0" algn="l"/>
            <a:endParaRPr lang="en-US" altLang="ko-KR" sz="2000" kern="0" dirty="0" smtClean="0"/>
          </a:p>
          <a:p>
            <a:pPr algn="l"/>
            <a:endParaRPr lang="en-US" altLang="ko-KR" sz="2000" dirty="0" smtClean="0"/>
          </a:p>
          <a:p>
            <a:pPr marL="514350" lvl="0" indent="-514350" algn="l" eaLnBrk="1" latinLnBrk="1" hangingPunct="1">
              <a:lnSpc>
                <a:spcPct val="80000"/>
              </a:lnSpc>
              <a:spcBef>
                <a:spcPct val="20000"/>
              </a:spcBef>
            </a:pPr>
            <a:endParaRPr lang="en-US" altLang="ko-KR" sz="2000" dirty="0" smtClean="0"/>
          </a:p>
          <a:p>
            <a:pPr marL="514350" lvl="0" indent="-514350" algn="l" eaLnBrk="1" latinLnBrk="1" hangingPunct="1">
              <a:lnSpc>
                <a:spcPct val="80000"/>
              </a:lnSpc>
              <a:spcBef>
                <a:spcPct val="20000"/>
              </a:spcBef>
              <a:buFontTx/>
              <a:buAutoNum type="romanLcParenBoth" startAt="2"/>
            </a:pPr>
            <a:endParaRPr lang="en-US" altLang="ko-KR" sz="2000" dirty="0" smtClean="0"/>
          </a:p>
          <a:p>
            <a:endParaRPr lang="en-US" altLang="ko-KR" sz="2000" kern="0" dirty="0" smtClean="0">
              <a:solidFill>
                <a:schemeClr val="accent2"/>
              </a:solidFill>
              <a:latin typeface="+mn-lt"/>
              <a:ea typeface="+mn-ea"/>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514350" marR="0" lvl="0" indent="-514350" algn="l" defTabSz="914400" rtl="0" eaLnBrk="1" fontAlgn="base" latinLnBrk="1" hangingPunct="1">
              <a:lnSpc>
                <a:spcPct val="80000"/>
              </a:lnSpc>
              <a:spcBef>
                <a:spcPct val="20000"/>
              </a:spcBef>
              <a:spcAft>
                <a:spcPct val="0"/>
              </a:spcAft>
              <a:buClrTx/>
              <a:buSzTx/>
              <a:buFontTx/>
              <a:buAutoNum type="romanLcParenBoth" startAt="2"/>
              <a:tabLst/>
              <a:defRPr/>
            </a:pPr>
            <a:endParaRPr kumimoji="1" lang="en-US" altLang="ko-KR" sz="2000" b="0" i="0" u="none" strike="noStrike" kern="0" cap="none" spc="0" normalizeH="0" baseline="0" noProof="0" dirty="0" smtClean="0">
              <a:ln>
                <a:noFill/>
              </a:ln>
              <a:solidFill>
                <a:schemeClr val="accent2"/>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0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1800" b="0" i="0" u="none" strike="noStrike" kern="0" cap="none" spc="0" normalizeH="0" baseline="0" noProof="0" dirty="0" smtClean="0">
              <a:ln>
                <a:noFill/>
              </a:ln>
              <a:solidFill>
                <a:schemeClr val="tx1"/>
              </a:solidFill>
              <a:effectLst/>
              <a:uLnTx/>
              <a:uFillTx/>
              <a:latin typeface="+mn-lt"/>
              <a:ea typeface="+mn-ea"/>
              <a:cs typeface="+mn-cs"/>
            </a:endParaRPr>
          </a:p>
          <a:p>
            <a:pPr marL="412750" marR="0" lvl="0" indent="-412750" algn="l" defTabSz="914400" rtl="0" eaLnBrk="1" fontAlgn="base" latinLnBrk="1" hangingPunct="1">
              <a:lnSpc>
                <a:spcPct val="80000"/>
              </a:lnSpc>
              <a:spcBef>
                <a:spcPct val="20000"/>
              </a:spcBef>
              <a:spcAft>
                <a:spcPct val="0"/>
              </a:spcAft>
              <a:buClrTx/>
              <a:buSzTx/>
              <a:buFontTx/>
              <a:buNone/>
              <a:tabLst/>
              <a:defRPr/>
            </a:pPr>
            <a:endParaRPr kumimoji="1" lang="en-US" altLang="ko-KR"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제목 4"/>
          <p:cNvSpPr txBox="1">
            <a:spLocks/>
          </p:cNvSpPr>
          <p:nvPr/>
        </p:nvSpPr>
        <p:spPr>
          <a:xfrm>
            <a:off x="0" y="0"/>
            <a:ext cx="7848872" cy="548680"/>
          </a:xfrm>
          <a:prstGeom prst="rect">
            <a:avLst/>
          </a:prstGeom>
        </p:spPr>
        <p:txBody>
          <a:bodyPr/>
          <a:lstStyle/>
          <a:p>
            <a:pPr marL="0" marR="0" lvl="0" indent="0" algn="ctr" defTabSz="914400" rtl="0" eaLnBrk="0" fontAlgn="base" latinLnBrk="1" hangingPunct="0">
              <a:lnSpc>
                <a:spcPct val="100000"/>
              </a:lnSpc>
              <a:spcBef>
                <a:spcPct val="0"/>
              </a:spcBef>
              <a:spcAft>
                <a:spcPct val="0"/>
              </a:spcAft>
              <a:buClrTx/>
              <a:buSzTx/>
              <a:buFontTx/>
              <a:buNone/>
              <a:tabLst/>
              <a:defRPr/>
            </a:pPr>
            <a:r>
              <a:rPr kumimoji="1" lang="en-US" altLang="ko-KR" sz="2400" b="0" i="0" u="none" strike="noStrike" kern="0" cap="none" spc="0" normalizeH="0" baseline="0" noProof="0" dirty="0" smtClean="0">
                <a:ln>
                  <a:noFill/>
                </a:ln>
                <a:solidFill>
                  <a:schemeClr val="tx2"/>
                </a:solidFill>
                <a:effectLst/>
                <a:uLnTx/>
                <a:uFillTx/>
                <a:latin typeface="+mj-lt"/>
                <a:ea typeface="+mj-ea"/>
                <a:cs typeface="+mj-cs"/>
              </a:rPr>
              <a:t>E-Public Procurement &amp; Regulation (early stage) (1)</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슬라이드 번호 개체 틀 3"/>
          <p:cNvSpPr txBox="1">
            <a:spLocks/>
          </p:cNvSpPr>
          <p:nvPr/>
        </p:nvSpPr>
        <p:spPr>
          <a:xfrm>
            <a:off x="6553200" y="6564313"/>
            <a:ext cx="2133600" cy="293687"/>
          </a:xfrm>
          <a:prstGeom prst="rect">
            <a:avLst/>
          </a:prstGeom>
        </p:spPr>
        <p:txBody>
          <a:bodyPr/>
          <a:lstStyle/>
          <a:p>
            <a:pPr marL="0" marR="0" lvl="0" indent="0" algn="ctr" defTabSz="914400" rtl="0" eaLnBrk="0" fontAlgn="base" latinLnBrk="0" hangingPunct="0">
              <a:lnSpc>
                <a:spcPct val="95000"/>
              </a:lnSpc>
              <a:spcBef>
                <a:spcPct val="0"/>
              </a:spcBef>
              <a:spcAft>
                <a:spcPct val="0"/>
              </a:spcAft>
              <a:buClrTx/>
              <a:buSzTx/>
              <a:buFontTx/>
              <a:buNone/>
              <a:tabLst/>
              <a:defRPr/>
            </a:pPr>
            <a:fld id="{C32203B2-336D-4FE2-9827-5163942261D3}" type="slidenum">
              <a:rPr kumimoji="1" lang="en-US" altLang="ko-KR" sz="800" b="0" i="0" u="none" strike="noStrike" kern="1200" cap="none" spc="0" normalizeH="0" baseline="0" noProof="0" smtClean="0">
                <a:ln>
                  <a:noFill/>
                </a:ln>
                <a:solidFill>
                  <a:schemeClr val="tx1"/>
                </a:solidFill>
                <a:effectLst/>
                <a:uLnTx/>
                <a:uFillTx/>
                <a:latin typeface="돋움" pitchFamily="50" charset="-127"/>
                <a:ea typeface="돋움" pitchFamily="50" charset="-127"/>
                <a:cs typeface="+mn-cs"/>
              </a:rPr>
              <a:pPr marL="0" marR="0" lvl="0" indent="0" algn="ctr" defTabSz="914400" rtl="0" eaLnBrk="0" fontAlgn="base" latinLnBrk="0" hangingPunct="0">
                <a:lnSpc>
                  <a:spcPct val="95000"/>
                </a:lnSpc>
                <a:spcBef>
                  <a:spcPct val="0"/>
                </a:spcBef>
                <a:spcAft>
                  <a:spcPct val="0"/>
                </a:spcAft>
                <a:buClrTx/>
                <a:buSzTx/>
                <a:buFontTx/>
                <a:buNone/>
                <a:tabLst/>
                <a:defRPr/>
              </a:pPr>
              <a:t>9</a:t>
            </a:fld>
            <a:endParaRPr kumimoji="1" lang="en-US" sz="800" b="0" i="0" u="none" strike="noStrike" kern="1200" cap="none" spc="0" normalizeH="0" baseline="0" noProof="0" dirty="0">
              <a:ln>
                <a:noFill/>
              </a:ln>
              <a:solidFill>
                <a:schemeClr val="tx1"/>
              </a:solidFill>
              <a:effectLst/>
              <a:uLnTx/>
              <a:uFillTx/>
              <a:latin typeface="돋움" pitchFamily="50" charset="-127"/>
              <a:ea typeface="돋움" pitchFamily="50" charset="-127"/>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265113"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2"/>
            </a:solidFill>
            <a:effectLst/>
            <a:latin typeface="굴림체" pitchFamily="49" charset="-127"/>
            <a:ea typeface="굴림체" pitchFamily="49"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265113"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2"/>
            </a:solidFill>
            <a:effectLst/>
            <a:latin typeface="굴림체" pitchFamily="49" charset="-127"/>
            <a:ea typeface="굴림체" pitchFamily="49" charset="-127"/>
          </a:defRPr>
        </a:defPPr>
      </a:lstStyle>
    </a:lnDef>
    <a:txDef>
      <a:spPr/>
      <a:bodyPr anchor="b"/>
      <a:lstStyle>
        <a:defPPr marL="0" marR="0" indent="0" algn="r" defTabSz="914400" rtl="0" eaLnBrk="1" fontAlgn="base" latinLnBrk="1" hangingPunct="1">
          <a:lnSpc>
            <a:spcPct val="100000"/>
          </a:lnSpc>
          <a:spcBef>
            <a:spcPct val="0"/>
          </a:spcBef>
          <a:spcAft>
            <a:spcPct val="0"/>
          </a:spcAft>
          <a:buClrTx/>
          <a:buSzTx/>
          <a:buFontTx/>
          <a:buNone/>
          <a:tabLst/>
          <a:defRPr kumimoji="1" sz="2800" b="0" i="0" u="none" strike="noStrike" kern="0" cap="none" spc="0" normalizeH="0" baseline="0" noProof="0" dirty="0" smtClean="0">
            <a:ln>
              <a:noFill/>
            </a:ln>
            <a:solidFill>
              <a:schemeClr val="tx2"/>
            </a:solidFill>
            <a:effectLst/>
            <a:uLnTx/>
            <a:uFillTx/>
            <a:latin typeface="HY견고딕" pitchFamily="18" charset="-127"/>
            <a:ea typeface="HY견고딕" pitchFamily="18" charset="-127"/>
            <a:cs typeface="+mj-cs"/>
          </a:defRPr>
        </a:defPPr>
      </a:lstStyle>
    </a:tx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바다</Template>
  <TotalTime>25932</TotalTime>
  <Words>3479</Words>
  <Application>Microsoft Office PowerPoint</Application>
  <PresentationFormat>On-screen Show (4:3)</PresentationFormat>
  <Paragraphs>598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기본 디자인</vt:lpstr>
      <vt:lpstr>Public Procurement &amp; E-Procurement Legal System in KOREA</vt:lpstr>
      <vt:lpstr>PowerPoint Presentation</vt:lpstr>
      <vt:lpstr>Public Procurement and Economic Development</vt:lpstr>
      <vt:lpstr>PowerPoint Presentation</vt:lpstr>
      <vt:lpstr>Short History of Economic Development in Korea (1) </vt:lpstr>
      <vt:lpstr>Short History of Economic Development in Korea (2)</vt:lpstr>
      <vt:lpstr>Short History of Public Procurement Law in Korea (3)</vt:lpstr>
      <vt:lpstr>Short History of Public Procurement Law in Korea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Lessons(1)</vt:lpstr>
      <vt:lpstr>Lessons(2)</vt:lpstr>
      <vt:lpstr>Lessons(3)</vt:lpstr>
      <vt:lpstr>Lessons(4)</vt:lpstr>
      <vt:lpstr>Lessons(5)</vt:lpstr>
      <vt:lpstr>Lessons(6)</vt:lpstr>
      <vt:lpstr>Lessons(7)</vt:lpstr>
      <vt:lpstr>PowerPoint Presentation</vt:lpstr>
    </vt:vector>
  </TitlesOfParts>
  <Company>한국조달연구원</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김정포</dc:creator>
  <cp:lastModifiedBy>%username%</cp:lastModifiedBy>
  <cp:revision>592</cp:revision>
  <dcterms:created xsi:type="dcterms:W3CDTF">2006-07-05T01:02:28Z</dcterms:created>
  <dcterms:modified xsi:type="dcterms:W3CDTF">2017-03-17T20:59:36Z</dcterms:modified>
</cp:coreProperties>
</file>